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Microsoft_Equation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embeddings/Microsoft_Equation13.bin" ContentType="application/vnd.openxmlformats-officedocument.oleObject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ppt/embeddings/Microsoft_Equation24.bin" ContentType="application/vnd.openxmlformats-officedocument.oleObject"/>
  <Override PartName="/ppt/embeddings/Microsoft_Equation25.bin" ContentType="application/vnd.openxmlformats-officedocument.oleObject"/>
  <Override PartName="/ppt/embeddings/Microsoft_Equation26.bin" ContentType="application/vnd.openxmlformats-officedocument.oleObject"/>
  <Override PartName="/ppt/embeddings/Microsoft_Equation27.bin" ContentType="application/vnd.openxmlformats-officedocument.oleObject"/>
  <Override PartName="/ppt/embeddings/Microsoft_Equation28.bin" ContentType="application/vnd.openxmlformats-officedocument.oleObject"/>
  <Override PartName="/ppt/embeddings/Microsoft_Equation29.bin" ContentType="application/vnd.openxmlformats-officedocument.oleObject"/>
  <Override PartName="/ppt/embeddings/Microsoft_Equation30.bin" ContentType="application/vnd.openxmlformats-officedocument.oleObject"/>
  <Override PartName="/ppt/embeddings/Microsoft_Equation31.bin" ContentType="application/vnd.openxmlformats-officedocument.oleObject"/>
  <Override PartName="/ppt/embeddings/Microsoft_Equation32.bin" ContentType="application/vnd.openxmlformats-officedocument.oleObject"/>
  <Override PartName="/ppt/embeddings/Microsoft_Equation33.bin" ContentType="application/vnd.openxmlformats-officedocument.oleObject"/>
  <Override PartName="/ppt/embeddings/Microsoft_Equation34.bin" ContentType="application/vnd.openxmlformats-officedocument.oleObject"/>
  <Override PartName="/ppt/notesSlides/notesSlide1.xml" ContentType="application/vnd.openxmlformats-officedocument.presentationml.notesSlide+xml"/>
  <Override PartName="/ppt/embeddings/Microsoft_Equation35.bin" ContentType="application/vnd.openxmlformats-officedocument.oleObject"/>
  <Override PartName="/ppt/embeddings/Microsoft_Equation36.bin" ContentType="application/vnd.openxmlformats-officedocument.oleObject"/>
  <Override PartName="/ppt/embeddings/Microsoft_Equation37.bin" ContentType="application/vnd.openxmlformats-officedocument.oleObject"/>
  <Override PartName="/ppt/embeddings/Microsoft_Equation38.bin" ContentType="application/vnd.openxmlformats-officedocument.oleObject"/>
  <Override PartName="/ppt/embeddings/Microsoft_Equation39.bin" ContentType="application/vnd.openxmlformats-officedocument.oleObject"/>
  <Override PartName="/ppt/embeddings/Microsoft_Equation40.bin" ContentType="application/vnd.openxmlformats-officedocument.oleObject"/>
  <Override PartName="/ppt/embeddings/Microsoft_Equation41.bin" ContentType="application/vnd.openxmlformats-officedocument.oleObject"/>
  <Override PartName="/ppt/embeddings/Microsoft_Equation42.bin" ContentType="application/vnd.openxmlformats-officedocument.oleObject"/>
  <Override PartName="/ppt/embeddings/Microsoft_Equation43.bin" ContentType="application/vnd.openxmlformats-officedocument.oleObject"/>
  <Override PartName="/ppt/embeddings/Microsoft_Equation44.bin" ContentType="application/vnd.openxmlformats-officedocument.oleObject"/>
  <Override PartName="/ppt/embeddings/Microsoft_Equation45.bin" ContentType="application/vnd.openxmlformats-officedocument.oleObject"/>
  <Override PartName="/ppt/embeddings/Microsoft_Equation46.bin" ContentType="application/vnd.openxmlformats-officedocument.oleObject"/>
  <Override PartName="/ppt/embeddings/Microsoft_Equation47.bin" ContentType="application/vnd.openxmlformats-officedocument.oleObject"/>
  <Override PartName="/ppt/embeddings/Microsoft_Equation48.bin" ContentType="application/vnd.openxmlformats-officedocument.oleObject"/>
  <Override PartName="/ppt/embeddings/Microsoft_Equation49.bin" ContentType="application/vnd.openxmlformats-officedocument.oleObject"/>
  <Override PartName="/ppt/embeddings/Microsoft_Equation50.bin" ContentType="application/vnd.openxmlformats-officedocument.oleObject"/>
  <Override PartName="/ppt/embeddings/Microsoft_Equation51.bin" ContentType="application/vnd.openxmlformats-officedocument.oleObject"/>
  <Override PartName="/ppt/embeddings/Microsoft_Equation52.bin" ContentType="application/vnd.openxmlformats-officedocument.oleObject"/>
  <Override PartName="/ppt/embeddings/Microsoft_Equation53.bin" ContentType="application/vnd.openxmlformats-officedocument.oleObject"/>
  <Override PartName="/ppt/embeddings/Microsoft_Equation54.bin" ContentType="application/vnd.openxmlformats-officedocument.oleObject"/>
  <Override PartName="/ppt/embeddings/Microsoft_Equation55.bin" ContentType="application/vnd.openxmlformats-officedocument.oleObject"/>
  <Override PartName="/ppt/embeddings/Microsoft_Equation56.bin" ContentType="application/vnd.openxmlformats-officedocument.oleObject"/>
  <Override PartName="/ppt/embeddings/Microsoft_Equation57.bin" ContentType="application/vnd.openxmlformats-officedocument.oleObject"/>
  <Override PartName="/ppt/embeddings/Microsoft_Equation58.bin" ContentType="application/vnd.openxmlformats-officedocument.oleObject"/>
  <Override PartName="/ppt/embeddings/Microsoft_Equation59.bin" ContentType="application/vnd.openxmlformats-officedocument.oleObject"/>
  <Override PartName="/ppt/embeddings/Microsoft_Equation60.bin" ContentType="application/vnd.openxmlformats-officedocument.oleObject"/>
  <Override PartName="/ppt/embeddings/Microsoft_Equation61.bin" ContentType="application/vnd.openxmlformats-officedocument.oleObject"/>
  <Override PartName="/ppt/embeddings/Microsoft_Equation62.bin" ContentType="application/vnd.openxmlformats-officedocument.oleObject"/>
  <Override PartName="/ppt/embeddings/Microsoft_Equation63.bin" ContentType="application/vnd.openxmlformats-officedocument.oleObject"/>
  <Override PartName="/ppt/embeddings/Microsoft_Equation64.bin" ContentType="application/vnd.openxmlformats-officedocument.oleObject"/>
  <Override PartName="/ppt/embeddings/Microsoft_Equation65.bin" ContentType="application/vnd.openxmlformats-officedocument.oleObject"/>
  <Override PartName="/ppt/embeddings/Microsoft_Equation66.bin" ContentType="application/vnd.openxmlformats-officedocument.oleObject"/>
  <Override PartName="/ppt/embeddings/Microsoft_Equation67.bin" ContentType="application/vnd.openxmlformats-officedocument.oleObject"/>
  <Override PartName="/ppt/embeddings/Microsoft_Equation68.bin" ContentType="application/vnd.openxmlformats-officedocument.oleObject"/>
  <Override PartName="/ppt/embeddings/Microsoft_Equation69.bin" ContentType="application/vnd.openxmlformats-officedocument.oleObject"/>
  <Override PartName="/ppt/embeddings/Microsoft_Equation70.bin" ContentType="application/vnd.openxmlformats-officedocument.oleObject"/>
  <Override PartName="/ppt/embeddings/Microsoft_Equation71.bin" ContentType="application/vnd.openxmlformats-officedocument.oleObject"/>
  <Override PartName="/ppt/embeddings/Microsoft_Equation72.bin" ContentType="application/vnd.openxmlformats-officedocument.oleObject"/>
  <Override PartName="/ppt/embeddings/Microsoft_Equation73.bin" ContentType="application/vnd.openxmlformats-officedocument.oleObject"/>
  <Override PartName="/ppt/embeddings/Microsoft_Equation74.bin" ContentType="application/vnd.openxmlformats-officedocument.oleObject"/>
  <Override PartName="/ppt/embeddings/Microsoft_Equation75.bin" ContentType="application/vnd.openxmlformats-officedocument.oleObject"/>
  <Override PartName="/ppt/embeddings/Microsoft_Equation76.bin" ContentType="application/vnd.openxmlformats-officedocument.oleObject"/>
  <Override PartName="/ppt/embeddings/Microsoft_Equation77.bin" ContentType="application/vnd.openxmlformats-officedocument.oleObject"/>
  <Override PartName="/ppt/embeddings/Microsoft_Equation78.bin" ContentType="application/vnd.openxmlformats-officedocument.oleObject"/>
  <Override PartName="/ppt/embeddings/Microsoft_Equation79.bin" ContentType="application/vnd.openxmlformats-officedocument.oleObject"/>
  <Override PartName="/ppt/embeddings/Microsoft_Equation80.bin" ContentType="application/vnd.openxmlformats-officedocument.oleObject"/>
  <Override PartName="/ppt/embeddings/Microsoft_Equation81.bin" ContentType="application/vnd.openxmlformats-officedocument.oleObject"/>
  <Override PartName="/ppt/embeddings/Microsoft_Equation82.bin" ContentType="application/vnd.openxmlformats-officedocument.oleObject"/>
  <Override PartName="/ppt/embeddings/Microsoft_Equation83.bin" ContentType="application/vnd.openxmlformats-officedocument.oleObject"/>
  <Override PartName="/ppt/embeddings/Microsoft_Equation84.bin" ContentType="application/vnd.openxmlformats-officedocument.oleObject"/>
  <Override PartName="/ppt/embeddings/Microsoft_Equation85.bin" ContentType="application/vnd.openxmlformats-officedocument.oleObject"/>
  <Override PartName="/ppt/embeddings/Microsoft_Equation86.bin" ContentType="application/vnd.openxmlformats-officedocument.oleObject"/>
  <Override PartName="/ppt/embeddings/Microsoft_Equation87.bin" ContentType="application/vnd.openxmlformats-officedocument.oleObject"/>
  <Override PartName="/ppt/embeddings/Microsoft_Equation88.bin" ContentType="application/vnd.openxmlformats-officedocument.oleObject"/>
  <Override PartName="/ppt/embeddings/Microsoft_Equation89.bin" ContentType="application/vnd.openxmlformats-officedocument.oleObject"/>
  <Override PartName="/ppt/embeddings/Microsoft_Equation90.bin" ContentType="application/vnd.openxmlformats-officedocument.oleObject"/>
  <Override PartName="/ppt/embeddings/Microsoft_Equation91.bin" ContentType="application/vnd.openxmlformats-officedocument.oleObject"/>
  <Override PartName="/ppt/embeddings/Microsoft_Equation92.bin" ContentType="application/vnd.openxmlformats-officedocument.oleObject"/>
  <Override PartName="/ppt/embeddings/Microsoft_Equation93.bin" ContentType="application/vnd.openxmlformats-officedocument.oleObject"/>
  <Override PartName="/ppt/embeddings/Microsoft_Equation94.bin" ContentType="application/vnd.openxmlformats-officedocument.oleObject"/>
  <Override PartName="/ppt/embeddings/Microsoft_Equation95.bin" ContentType="application/vnd.openxmlformats-officedocument.oleObject"/>
  <Override PartName="/ppt/embeddings/Microsoft_Equation96.bin" ContentType="application/vnd.openxmlformats-officedocument.oleObject"/>
  <Override PartName="/ppt/embeddings/Microsoft_Equation97.bin" ContentType="application/vnd.openxmlformats-officedocument.oleObject"/>
  <Override PartName="/ppt/embeddings/Microsoft_Equation98.bin" ContentType="application/vnd.openxmlformats-officedocument.oleObject"/>
  <Override PartName="/ppt/embeddings/Microsoft_Equation99.bin" ContentType="application/vnd.openxmlformats-officedocument.oleObject"/>
  <Override PartName="/ppt/embeddings/Microsoft_Equation100.bin" ContentType="application/vnd.openxmlformats-officedocument.oleObject"/>
  <Override PartName="/ppt/embeddings/Microsoft_Equation101.bin" ContentType="application/vnd.openxmlformats-officedocument.oleObject"/>
  <Override PartName="/ppt/embeddings/Microsoft_Equation102.bin" ContentType="application/vnd.openxmlformats-officedocument.oleObject"/>
  <Override PartName="/ppt/embeddings/Microsoft_Equation103.bin" ContentType="application/vnd.openxmlformats-officedocument.oleObject"/>
  <Override PartName="/ppt/embeddings/Microsoft_Equation104.bin" ContentType="application/vnd.openxmlformats-officedocument.oleObject"/>
  <Override PartName="/ppt/embeddings/Microsoft_Equation105.bin" ContentType="application/vnd.openxmlformats-officedocument.oleObject"/>
  <Override PartName="/ppt/embeddings/Microsoft_Equation106.bin" ContentType="application/vnd.openxmlformats-officedocument.oleObject"/>
  <Override PartName="/ppt/embeddings/Microsoft_Equation107.bin" ContentType="application/vnd.openxmlformats-officedocument.oleObject"/>
  <Override PartName="/ppt/embeddings/Microsoft_Equation108.bin" ContentType="application/vnd.openxmlformats-officedocument.oleObject"/>
  <Override PartName="/ppt/embeddings/Microsoft_Equation109.bin" ContentType="application/vnd.openxmlformats-officedocument.oleObject"/>
  <Override PartName="/ppt/embeddings/Microsoft_Equation110.bin" ContentType="application/vnd.openxmlformats-officedocument.oleObject"/>
  <Override PartName="/ppt/embeddings/Microsoft_Equation111.bin" ContentType="application/vnd.openxmlformats-officedocument.oleObject"/>
  <Override PartName="/ppt/embeddings/Microsoft_Equation112.bin" ContentType="application/vnd.openxmlformats-officedocument.oleObject"/>
  <Override PartName="/ppt/embeddings/Microsoft_Equation113.bin" ContentType="application/vnd.openxmlformats-officedocument.oleObject"/>
  <Override PartName="/ppt/embeddings/Microsoft_Equation114.bin" ContentType="application/vnd.openxmlformats-officedocument.oleObject"/>
  <Override PartName="/ppt/embeddings/Microsoft_Equation115.bin" ContentType="application/vnd.openxmlformats-officedocument.oleObject"/>
  <Override PartName="/ppt/embeddings/Microsoft_Equation116.bin" ContentType="application/vnd.openxmlformats-officedocument.oleObject"/>
  <Override PartName="/ppt/embeddings/Microsoft_Equation117.bin" ContentType="application/vnd.openxmlformats-officedocument.oleObject"/>
  <Override PartName="/ppt/embeddings/Microsoft_Equation118.bin" ContentType="application/vnd.openxmlformats-officedocument.oleObject"/>
  <Override PartName="/ppt/embeddings/Microsoft_Equation119.bin" ContentType="application/vnd.openxmlformats-officedocument.oleObject"/>
  <Override PartName="/ppt/embeddings/Microsoft_Equation120.bin" ContentType="application/vnd.openxmlformats-officedocument.oleObject"/>
  <Override PartName="/ppt/embeddings/Microsoft_Equation1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362" r:id="rId3"/>
    <p:sldId id="363" r:id="rId4"/>
    <p:sldId id="364" r:id="rId5"/>
    <p:sldId id="257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3" r:id="rId33"/>
    <p:sldId id="294" r:id="rId34"/>
    <p:sldId id="295" r:id="rId35"/>
    <p:sldId id="291" r:id="rId36"/>
    <p:sldId id="269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9" r:id="rId48"/>
    <p:sldId id="308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298" r:id="rId59"/>
    <p:sldId id="319" r:id="rId60"/>
    <p:sldId id="321" r:id="rId61"/>
    <p:sldId id="322" r:id="rId62"/>
    <p:sldId id="323" r:id="rId63"/>
    <p:sldId id="324" r:id="rId64"/>
    <p:sldId id="325" r:id="rId65"/>
    <p:sldId id="331" r:id="rId66"/>
    <p:sldId id="332" r:id="rId67"/>
    <p:sldId id="326" r:id="rId68"/>
    <p:sldId id="327" r:id="rId69"/>
    <p:sldId id="328" r:id="rId70"/>
    <p:sldId id="329" r:id="rId71"/>
    <p:sldId id="330" r:id="rId72"/>
    <p:sldId id="320" r:id="rId73"/>
    <p:sldId id="270" r:id="rId74"/>
    <p:sldId id="333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34" r:id="rId92"/>
    <p:sldId id="271" r:id="rId93"/>
    <p:sldId id="352" r:id="rId94"/>
    <p:sldId id="353" r:id="rId95"/>
    <p:sldId id="272" r:id="rId96"/>
    <p:sldId id="351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5" r:id="rId105"/>
    <p:sldId id="366" r:id="rId106"/>
    <p:sldId id="367" r:id="rId107"/>
    <p:sldId id="368" r:id="rId108"/>
    <p:sldId id="369" r:id="rId109"/>
    <p:sldId id="370" r:id="rId110"/>
    <p:sldId id="354" r:id="rId111"/>
    <p:sldId id="273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71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729747-711E-4F4F-BD7F-670B82900BA0}">
          <p14:sldIdLst>
            <p14:sldId id="256"/>
            <p14:sldId id="362"/>
            <p14:sldId id="363"/>
            <p14:sldId id="364"/>
            <p14:sldId id="257"/>
          </p14:sldIdLst>
        </p14:section>
        <p14:section name="General supervised learning" id="{1A99B907-1292-5841-8ADE-8F0FA1D21ACD}">
          <p14:sldIdLst>
            <p14:sldId id="26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Decision tree and random forest" id="{BDDCDAC3-1AC5-A54D-956C-A331A27B6858}">
          <p14:sldIdLst>
            <p14:sldId id="268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1"/>
          </p14:sldIdLst>
        </p14:section>
        <p14:section name="Linear Regression and Support Vector Machine" id="{18F7AF64-E17C-7B47-847B-AE02642A3275}">
          <p14:sldIdLst>
            <p14:sldId id="269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298"/>
            <p14:sldId id="319"/>
            <p14:sldId id="321"/>
            <p14:sldId id="322"/>
            <p14:sldId id="323"/>
            <p14:sldId id="324"/>
            <p14:sldId id="325"/>
            <p14:sldId id="331"/>
            <p14:sldId id="332"/>
            <p14:sldId id="326"/>
            <p14:sldId id="327"/>
            <p14:sldId id="328"/>
            <p14:sldId id="329"/>
            <p14:sldId id="330"/>
            <p14:sldId id="320"/>
          </p14:sldIdLst>
        </p14:section>
        <p14:section name="Logistic and Neural network" id="{92047C19-B0BA-0744-8A85-0A8FAB644646}">
          <p14:sldIdLst>
            <p14:sldId id="270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34"/>
          </p14:sldIdLst>
        </p14:section>
        <p14:section name="Unsupervised learning" id="{BBAAC10F-F33D-6F46-B56C-0713F85F4F51}">
          <p14:sldIdLst>
            <p14:sldId id="271"/>
            <p14:sldId id="352"/>
            <p14:sldId id="353"/>
          </p14:sldIdLst>
        </p14:section>
        <p14:section name="Clustering algorithms" id="{8E089574-92D4-AA41-B044-58E117863DC1}">
          <p14:sldIdLst>
            <p14:sldId id="272"/>
            <p14:sldId id="351"/>
            <p14:sldId id="355"/>
            <p14:sldId id="356"/>
            <p14:sldId id="357"/>
            <p14:sldId id="358"/>
            <p14:sldId id="359"/>
            <p14:sldId id="360"/>
            <p14:sldId id="361"/>
            <p14:sldId id="365"/>
            <p14:sldId id="366"/>
            <p14:sldId id="367"/>
            <p14:sldId id="368"/>
            <p14:sldId id="369"/>
            <p14:sldId id="370"/>
            <p14:sldId id="354"/>
          </p14:sldIdLst>
        </p14:section>
        <p14:section name="Mixture modeling" id="{5FA3B3D1-32FB-2048-873F-931417501A4B}">
          <p14:sldIdLst>
            <p14:sldId id="273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2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image" Target="../media/image32.emf"/><Relationship Id="rId2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emf"/><Relationship Id="rId3" Type="http://schemas.openxmlformats.org/officeDocument/2006/relationships/image" Target="../media/image5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1" Type="http://schemas.openxmlformats.org/officeDocument/2006/relationships/image" Target="../media/image85.emf"/><Relationship Id="rId2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1" Type="http://schemas.openxmlformats.org/officeDocument/2006/relationships/image" Target="../media/image98.emf"/><Relationship Id="rId2" Type="http://schemas.openxmlformats.org/officeDocument/2006/relationships/image" Target="../media/image9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Relationship Id="rId2" Type="http://schemas.openxmlformats.org/officeDocument/2006/relationships/image" Target="../media/image11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1" Type="http://schemas.openxmlformats.org/officeDocument/2006/relationships/image" Target="../media/image119.emf"/><Relationship Id="rId2" Type="http://schemas.openxmlformats.org/officeDocument/2006/relationships/image" Target="../media/image12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1" Type="http://schemas.openxmlformats.org/officeDocument/2006/relationships/image" Target="../media/image123.emf"/><Relationship Id="rId2" Type="http://schemas.openxmlformats.org/officeDocument/2006/relationships/image" Target="../media/image124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14.emf"/><Relationship Id="rId5" Type="http://schemas.openxmlformats.org/officeDocument/2006/relationships/image" Target="../media/image128.emf"/><Relationship Id="rId6" Type="http://schemas.openxmlformats.org/officeDocument/2006/relationships/image" Target="../media/image116.emf"/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7" Type="http://schemas.openxmlformats.org/officeDocument/2006/relationships/image" Target="../media/image135.emf"/><Relationship Id="rId8" Type="http://schemas.openxmlformats.org/officeDocument/2006/relationships/image" Target="../media/image136.emf"/><Relationship Id="rId9" Type="http://schemas.openxmlformats.org/officeDocument/2006/relationships/image" Target="../media/image137.emf"/><Relationship Id="rId1" Type="http://schemas.openxmlformats.org/officeDocument/2006/relationships/image" Target="../media/image129.emf"/><Relationship Id="rId2" Type="http://schemas.openxmlformats.org/officeDocument/2006/relationships/image" Target="../media/image1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Relationship Id="rId2" Type="http://schemas.openxmlformats.org/officeDocument/2006/relationships/image" Target="../media/image146.emf"/><Relationship Id="rId3" Type="http://schemas.openxmlformats.org/officeDocument/2006/relationships/image" Target="../media/image14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Relationship Id="rId2" Type="http://schemas.openxmlformats.org/officeDocument/2006/relationships/image" Target="../media/image151.emf"/><Relationship Id="rId3" Type="http://schemas.openxmlformats.org/officeDocument/2006/relationships/image" Target="../media/image15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Relationship Id="rId2" Type="http://schemas.openxmlformats.org/officeDocument/2006/relationships/image" Target="../media/image155.emf"/><Relationship Id="rId3" Type="http://schemas.openxmlformats.org/officeDocument/2006/relationships/image" Target="../media/image15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4" Type="http://schemas.openxmlformats.org/officeDocument/2006/relationships/image" Target="../media/image168.emf"/><Relationship Id="rId5" Type="http://schemas.openxmlformats.org/officeDocument/2006/relationships/image" Target="../media/image169.emf"/><Relationship Id="rId1" Type="http://schemas.openxmlformats.org/officeDocument/2006/relationships/image" Target="../media/image165.emf"/><Relationship Id="rId2" Type="http://schemas.openxmlformats.org/officeDocument/2006/relationships/image" Target="../media/image16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Relationship Id="rId2" Type="http://schemas.openxmlformats.org/officeDocument/2006/relationships/image" Target="../media/image17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Relationship Id="rId2" Type="http://schemas.openxmlformats.org/officeDocument/2006/relationships/image" Target="../media/image17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1" Type="http://schemas.openxmlformats.org/officeDocument/2006/relationships/image" Target="../media/image180.emf"/><Relationship Id="rId2" Type="http://schemas.openxmlformats.org/officeDocument/2006/relationships/image" Target="../media/image18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Relationship Id="rId2" Type="http://schemas.openxmlformats.org/officeDocument/2006/relationships/image" Target="../media/image184.emf"/><Relationship Id="rId3" Type="http://schemas.openxmlformats.org/officeDocument/2006/relationships/image" Target="../media/image18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Relationship Id="rId2" Type="http://schemas.openxmlformats.org/officeDocument/2006/relationships/image" Target="../media/image187.emf"/><Relationship Id="rId3" Type="http://schemas.openxmlformats.org/officeDocument/2006/relationships/image" Target="../media/image18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3A5B4-8A2D-D841-A172-08D03956AF0D}" type="datetimeFigureOut">
              <a:rPr lang="en-US" smtClean="0"/>
              <a:t>9/14/15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B46D0-092E-3449-BE13-2956D70C2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8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8E516-E666-854E-8F4E-818467DFCA45}" type="datetimeFigureOut">
              <a:rPr lang="en-US" smtClean="0"/>
              <a:t>9/14/15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ADD7F-B87A-7B4A-8C78-02127532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ADD7F-B87A-7B4A-8C78-02127532E8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6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CE5-957A-064F-9029-6EC6814C7768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9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B540-49FE-1A4A-9479-F5527CD1B47B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2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53A2-8524-7846-98E6-B127B77E6B96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0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CF4E-5087-3D40-961E-EAA787CC6ABB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8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51C-9959-D44B-BBAD-CCE521298429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E5BE-70AF-3C40-866D-F21CC3B4B4FA}" type="datetime1">
              <a:rPr lang="en-US" smtClean="0"/>
              <a:t>9/14/15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D167E-4553-0F43-A739-FFA4B35C69F8}" type="datetime1">
              <a:rPr lang="en-US" smtClean="0"/>
              <a:t>9/14/15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4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49B9-D685-434F-903F-A96A7ACA1092}" type="datetime1">
              <a:rPr lang="en-US" smtClean="0"/>
              <a:t>9/14/15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2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B34-BAA6-634E-AC3A-AA9EC4D727C9}" type="datetime1">
              <a:rPr lang="en-US" smtClean="0"/>
              <a:t>9/14/15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2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2439-7507-B248-953C-9D511B33A97C}" type="datetime1">
              <a:rPr lang="en-US" smtClean="0"/>
              <a:t>9/14/15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7001-609A-5644-94FB-E46C5DD49DDF}" type="datetime1">
              <a:rPr lang="en-US" smtClean="0"/>
              <a:t>9/14/15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5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BBDDD-0EF9-DA41-8FBE-23585BEC4E09}" type="datetime1">
              <a:rPr lang="en-US" smtClean="0"/>
              <a:t>9/14/15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467ED-18E4-7F4A-815C-79F21298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92.bin"/><Relationship Id="rId4" Type="http://schemas.openxmlformats.org/officeDocument/2006/relationships/image" Target="../media/image154.emf"/><Relationship Id="rId5" Type="http://schemas.openxmlformats.org/officeDocument/2006/relationships/oleObject" Target="../embeddings/Microsoft_Equation93.bin"/><Relationship Id="rId6" Type="http://schemas.openxmlformats.org/officeDocument/2006/relationships/image" Target="../media/image155.emf"/><Relationship Id="rId7" Type="http://schemas.openxmlformats.org/officeDocument/2006/relationships/oleObject" Target="../embeddings/Microsoft_Equation94.bin"/><Relationship Id="rId8" Type="http://schemas.openxmlformats.org/officeDocument/2006/relationships/image" Target="../media/image156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95.bin"/><Relationship Id="rId4" Type="http://schemas.openxmlformats.org/officeDocument/2006/relationships/image" Target="../media/image157.emf"/><Relationship Id="rId5" Type="http://schemas.openxmlformats.org/officeDocument/2006/relationships/oleObject" Target="../embeddings/Microsoft_Equation96.bin"/><Relationship Id="rId6" Type="http://schemas.openxmlformats.org/officeDocument/2006/relationships/image" Target="../media/image158.emf"/><Relationship Id="rId7" Type="http://schemas.openxmlformats.org/officeDocument/2006/relationships/oleObject" Target="../embeddings/Microsoft_Equation97.bin"/><Relationship Id="rId8" Type="http://schemas.openxmlformats.org/officeDocument/2006/relationships/image" Target="../media/image159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0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02.bin"/><Relationship Id="rId12" Type="http://schemas.openxmlformats.org/officeDocument/2006/relationships/image" Target="../media/image169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98.bin"/><Relationship Id="rId4" Type="http://schemas.openxmlformats.org/officeDocument/2006/relationships/image" Target="../media/image165.emf"/><Relationship Id="rId5" Type="http://schemas.openxmlformats.org/officeDocument/2006/relationships/oleObject" Target="../embeddings/Microsoft_Equation99.bin"/><Relationship Id="rId6" Type="http://schemas.openxmlformats.org/officeDocument/2006/relationships/image" Target="../media/image166.emf"/><Relationship Id="rId7" Type="http://schemas.openxmlformats.org/officeDocument/2006/relationships/oleObject" Target="../embeddings/Microsoft_Equation100.bin"/><Relationship Id="rId8" Type="http://schemas.openxmlformats.org/officeDocument/2006/relationships/image" Target="../media/image167.emf"/><Relationship Id="rId9" Type="http://schemas.openxmlformats.org/officeDocument/2006/relationships/oleObject" Target="../embeddings/Microsoft_Equation101.bin"/><Relationship Id="rId10" Type="http://schemas.openxmlformats.org/officeDocument/2006/relationships/image" Target="../media/image16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3.bin"/><Relationship Id="rId4" Type="http://schemas.openxmlformats.org/officeDocument/2006/relationships/image" Target="../media/image172.emf"/><Relationship Id="rId5" Type="http://schemas.openxmlformats.org/officeDocument/2006/relationships/image" Target="../media/image173.png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4.bin"/><Relationship Id="rId4" Type="http://schemas.openxmlformats.org/officeDocument/2006/relationships/image" Target="../media/image174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oleObject" Target="../embeddings/Microsoft_Equation105.bin"/><Relationship Id="rId5" Type="http://schemas.openxmlformats.org/officeDocument/2006/relationships/image" Target="../media/image174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6.bin"/><Relationship Id="rId4" Type="http://schemas.openxmlformats.org/officeDocument/2006/relationships/image" Target="../media/image176.emf"/><Relationship Id="rId5" Type="http://schemas.openxmlformats.org/officeDocument/2006/relationships/oleObject" Target="../embeddings/Microsoft_Equation107.bin"/><Relationship Id="rId6" Type="http://schemas.openxmlformats.org/officeDocument/2006/relationships/image" Target="../media/image177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8.bin"/><Relationship Id="rId4" Type="http://schemas.openxmlformats.org/officeDocument/2006/relationships/image" Target="../media/image178.emf"/><Relationship Id="rId5" Type="http://schemas.openxmlformats.org/officeDocument/2006/relationships/oleObject" Target="../embeddings/Microsoft_Equation109.bin"/><Relationship Id="rId6" Type="http://schemas.openxmlformats.org/officeDocument/2006/relationships/image" Target="../media/image179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14.bin"/><Relationship Id="rId12" Type="http://schemas.openxmlformats.org/officeDocument/2006/relationships/image" Target="../media/image184.emf"/><Relationship Id="rId13" Type="http://schemas.openxmlformats.org/officeDocument/2006/relationships/oleObject" Target="../embeddings/Microsoft_Equation115.bin"/><Relationship Id="rId14" Type="http://schemas.openxmlformats.org/officeDocument/2006/relationships/image" Target="../media/image185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10.bin"/><Relationship Id="rId4" Type="http://schemas.openxmlformats.org/officeDocument/2006/relationships/image" Target="../media/image180.emf"/><Relationship Id="rId5" Type="http://schemas.openxmlformats.org/officeDocument/2006/relationships/oleObject" Target="../embeddings/Microsoft_Equation111.bin"/><Relationship Id="rId6" Type="http://schemas.openxmlformats.org/officeDocument/2006/relationships/image" Target="../media/image181.emf"/><Relationship Id="rId7" Type="http://schemas.openxmlformats.org/officeDocument/2006/relationships/oleObject" Target="../embeddings/Microsoft_Equation112.bin"/><Relationship Id="rId8" Type="http://schemas.openxmlformats.org/officeDocument/2006/relationships/image" Target="../media/image182.emf"/><Relationship Id="rId9" Type="http://schemas.openxmlformats.org/officeDocument/2006/relationships/oleObject" Target="../embeddings/Microsoft_Equation113.bin"/><Relationship Id="rId10" Type="http://schemas.openxmlformats.org/officeDocument/2006/relationships/image" Target="../media/image183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6.bin"/><Relationship Id="rId4" Type="http://schemas.openxmlformats.org/officeDocument/2006/relationships/image" Target="../media/image183.emf"/><Relationship Id="rId5" Type="http://schemas.openxmlformats.org/officeDocument/2006/relationships/oleObject" Target="../embeddings/Microsoft_Equation117.bin"/><Relationship Id="rId6" Type="http://schemas.openxmlformats.org/officeDocument/2006/relationships/image" Target="../media/image184.emf"/><Relationship Id="rId7" Type="http://schemas.openxmlformats.org/officeDocument/2006/relationships/oleObject" Target="../embeddings/Microsoft_Equation118.bin"/><Relationship Id="rId8" Type="http://schemas.openxmlformats.org/officeDocument/2006/relationships/image" Target="../media/image185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9.bin"/><Relationship Id="rId4" Type="http://schemas.openxmlformats.org/officeDocument/2006/relationships/image" Target="../media/image186.emf"/><Relationship Id="rId5" Type="http://schemas.openxmlformats.org/officeDocument/2006/relationships/oleObject" Target="../embeddings/Microsoft_Equation120.bin"/><Relationship Id="rId6" Type="http://schemas.openxmlformats.org/officeDocument/2006/relationships/image" Target="../media/image187.emf"/><Relationship Id="rId7" Type="http://schemas.openxmlformats.org/officeDocument/2006/relationships/oleObject" Target="../embeddings/Microsoft_Equation121.bin"/><Relationship Id="rId8" Type="http://schemas.openxmlformats.org/officeDocument/2006/relationships/image" Target="../media/image188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8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5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eg"/><Relationship Id="rId5" Type="http://schemas.openxmlformats.org/officeDocument/2006/relationships/image" Target="../media/image6.jpg"/><Relationship Id="rId6" Type="http://schemas.openxmlformats.org/officeDocument/2006/relationships/image" Target="../media/image7.jpeg"/><Relationship Id="rId7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oleObject" Target="../embeddings/oleObject19.bin"/><Relationship Id="rId5" Type="http://schemas.openxmlformats.org/officeDocument/2006/relationships/image" Target="../media/image3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6.emf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3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.bin"/><Relationship Id="rId12" Type="http://schemas.openxmlformats.org/officeDocument/2006/relationships/image" Target="../media/image4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43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41.e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46.emf"/><Relationship Id="rId5" Type="http://schemas.openxmlformats.org/officeDocument/2006/relationships/oleObject" Target="../embeddings/Microsoft_Equation6.bin"/><Relationship Id="rId6" Type="http://schemas.openxmlformats.org/officeDocument/2006/relationships/image" Target="../media/image4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49.emf"/><Relationship Id="rId5" Type="http://schemas.openxmlformats.org/officeDocument/2006/relationships/oleObject" Target="../embeddings/Microsoft_Equation8.bin"/><Relationship Id="rId6" Type="http://schemas.openxmlformats.org/officeDocument/2006/relationships/image" Target="../media/image50.emf"/><Relationship Id="rId7" Type="http://schemas.openxmlformats.org/officeDocument/2006/relationships/oleObject" Target="../embeddings/Microsoft_Equation9.bin"/><Relationship Id="rId8" Type="http://schemas.openxmlformats.org/officeDocument/2006/relationships/image" Target="../media/image5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oleObject" Target="../embeddings/Microsoft_Equation11.bin"/><Relationship Id="rId5" Type="http://schemas.openxmlformats.org/officeDocument/2006/relationships/image" Target="../media/image53.emf"/><Relationship Id="rId6" Type="http://schemas.openxmlformats.org/officeDocument/2006/relationships/oleObject" Target="../embeddings/Microsoft_Equation12.bin"/><Relationship Id="rId7" Type="http://schemas.openxmlformats.org/officeDocument/2006/relationships/image" Target="../media/image54.emf"/><Relationship Id="rId8" Type="http://schemas.openxmlformats.org/officeDocument/2006/relationships/oleObject" Target="../embeddings/Microsoft_Equation13.bin"/><Relationship Id="rId9" Type="http://schemas.openxmlformats.org/officeDocument/2006/relationships/image" Target="../media/image5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oleObject" Target="../embeddings/Microsoft_Equation14.bin"/><Relationship Id="rId5" Type="http://schemas.openxmlformats.org/officeDocument/2006/relationships/image" Target="../media/image56.emf"/><Relationship Id="rId6" Type="http://schemas.openxmlformats.org/officeDocument/2006/relationships/oleObject" Target="../embeddings/Microsoft_Equation15.bin"/><Relationship Id="rId7" Type="http://schemas.openxmlformats.org/officeDocument/2006/relationships/image" Target="../media/image57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oleObject" Target="../embeddings/Microsoft_Equation16.bin"/><Relationship Id="rId5" Type="http://schemas.openxmlformats.org/officeDocument/2006/relationships/image" Target="../media/image56.emf"/><Relationship Id="rId6" Type="http://schemas.openxmlformats.org/officeDocument/2006/relationships/oleObject" Target="../embeddings/Microsoft_Equation17.bin"/><Relationship Id="rId7" Type="http://schemas.openxmlformats.org/officeDocument/2006/relationships/image" Target="../media/image57.emf"/><Relationship Id="rId8" Type="http://schemas.openxmlformats.org/officeDocument/2006/relationships/oleObject" Target="../embeddings/Microsoft_Equation18.bin"/><Relationship Id="rId9" Type="http://schemas.openxmlformats.org/officeDocument/2006/relationships/image" Target="../media/image5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9.bin"/><Relationship Id="rId4" Type="http://schemas.openxmlformats.org/officeDocument/2006/relationships/image" Target="../media/image61.emf"/><Relationship Id="rId5" Type="http://schemas.openxmlformats.org/officeDocument/2006/relationships/oleObject" Target="../embeddings/Microsoft_Equation20.bin"/><Relationship Id="rId6" Type="http://schemas.openxmlformats.org/officeDocument/2006/relationships/image" Target="../media/image62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1.bin"/><Relationship Id="rId4" Type="http://schemas.openxmlformats.org/officeDocument/2006/relationships/image" Target="../media/image63.emf"/><Relationship Id="rId5" Type="http://schemas.openxmlformats.org/officeDocument/2006/relationships/oleObject" Target="../embeddings/Microsoft_Equation22.bin"/><Relationship Id="rId6" Type="http://schemas.openxmlformats.org/officeDocument/2006/relationships/image" Target="../media/image64.emf"/><Relationship Id="rId7" Type="http://schemas.openxmlformats.org/officeDocument/2006/relationships/image" Target="../media/image48.png"/><Relationship Id="rId8" Type="http://schemas.openxmlformats.org/officeDocument/2006/relationships/oleObject" Target="../embeddings/Microsoft_Equation23.bin"/><Relationship Id="rId9" Type="http://schemas.openxmlformats.org/officeDocument/2006/relationships/image" Target="../media/image6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4.bin"/><Relationship Id="rId4" Type="http://schemas.openxmlformats.org/officeDocument/2006/relationships/image" Target="../media/image66.emf"/><Relationship Id="rId5" Type="http://schemas.openxmlformats.org/officeDocument/2006/relationships/oleObject" Target="../embeddings/Microsoft_Equation25.bin"/><Relationship Id="rId6" Type="http://schemas.openxmlformats.org/officeDocument/2006/relationships/image" Target="../media/image67.emf"/><Relationship Id="rId7" Type="http://schemas.openxmlformats.org/officeDocument/2006/relationships/oleObject" Target="../embeddings/Microsoft_Equation26.bin"/><Relationship Id="rId8" Type="http://schemas.openxmlformats.org/officeDocument/2006/relationships/image" Target="../media/image68.emf"/><Relationship Id="rId9" Type="http://schemas.openxmlformats.org/officeDocument/2006/relationships/oleObject" Target="../embeddings/Microsoft_Equation27.bin"/><Relationship Id="rId10" Type="http://schemas.openxmlformats.org/officeDocument/2006/relationships/image" Target="../media/image6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32.bin"/><Relationship Id="rId12" Type="http://schemas.openxmlformats.org/officeDocument/2006/relationships/image" Target="../media/image74.emf"/><Relationship Id="rId13" Type="http://schemas.openxmlformats.org/officeDocument/2006/relationships/oleObject" Target="../embeddings/Microsoft_Equation33.bin"/><Relationship Id="rId14" Type="http://schemas.openxmlformats.org/officeDocument/2006/relationships/image" Target="../media/image7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8.bin"/><Relationship Id="rId4" Type="http://schemas.openxmlformats.org/officeDocument/2006/relationships/image" Target="../media/image70.emf"/><Relationship Id="rId5" Type="http://schemas.openxmlformats.org/officeDocument/2006/relationships/oleObject" Target="../embeddings/Microsoft_Equation29.bin"/><Relationship Id="rId6" Type="http://schemas.openxmlformats.org/officeDocument/2006/relationships/image" Target="../media/image71.emf"/><Relationship Id="rId7" Type="http://schemas.openxmlformats.org/officeDocument/2006/relationships/oleObject" Target="../embeddings/Microsoft_Equation30.bin"/><Relationship Id="rId8" Type="http://schemas.openxmlformats.org/officeDocument/2006/relationships/image" Target="../media/image72.emf"/><Relationship Id="rId9" Type="http://schemas.openxmlformats.org/officeDocument/2006/relationships/oleObject" Target="../embeddings/Microsoft_Equation31.bin"/><Relationship Id="rId10" Type="http://schemas.openxmlformats.org/officeDocument/2006/relationships/image" Target="../media/image7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oleObject" Target="../embeddings/Microsoft_Equation34.bin"/><Relationship Id="rId5" Type="http://schemas.openxmlformats.org/officeDocument/2006/relationships/image" Target="../media/image77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oleObject" Target="../embeddings/Microsoft_Equation35.bin"/><Relationship Id="rId5" Type="http://schemas.openxmlformats.org/officeDocument/2006/relationships/image" Target="../media/image80.emf"/><Relationship Id="rId6" Type="http://schemas.openxmlformats.org/officeDocument/2006/relationships/oleObject" Target="../embeddings/Microsoft_Equation36.bin"/><Relationship Id="rId7" Type="http://schemas.openxmlformats.org/officeDocument/2006/relationships/image" Target="../media/image81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oleObject" Target="../embeddings/Microsoft_Equation37.bin"/><Relationship Id="rId5" Type="http://schemas.openxmlformats.org/officeDocument/2006/relationships/image" Target="../media/image83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2.bin"/><Relationship Id="rId12" Type="http://schemas.openxmlformats.org/officeDocument/2006/relationships/image" Target="../media/image89.emf"/><Relationship Id="rId13" Type="http://schemas.openxmlformats.org/officeDocument/2006/relationships/oleObject" Target="../embeddings/Microsoft_Equation43.bin"/><Relationship Id="rId14" Type="http://schemas.openxmlformats.org/officeDocument/2006/relationships/image" Target="../media/image90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38.bin"/><Relationship Id="rId4" Type="http://schemas.openxmlformats.org/officeDocument/2006/relationships/image" Target="../media/image85.emf"/><Relationship Id="rId5" Type="http://schemas.openxmlformats.org/officeDocument/2006/relationships/oleObject" Target="../embeddings/Microsoft_Equation39.bin"/><Relationship Id="rId6" Type="http://schemas.openxmlformats.org/officeDocument/2006/relationships/image" Target="../media/image86.emf"/><Relationship Id="rId7" Type="http://schemas.openxmlformats.org/officeDocument/2006/relationships/oleObject" Target="../embeddings/Microsoft_Equation40.bin"/><Relationship Id="rId8" Type="http://schemas.openxmlformats.org/officeDocument/2006/relationships/image" Target="../media/image87.emf"/><Relationship Id="rId9" Type="http://schemas.openxmlformats.org/officeDocument/2006/relationships/oleObject" Target="../embeddings/Microsoft_Equation41.bin"/><Relationship Id="rId10" Type="http://schemas.openxmlformats.org/officeDocument/2006/relationships/image" Target="../media/image8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oleObject" Target="../embeddings/Microsoft_Equation44.bin"/><Relationship Id="rId5" Type="http://schemas.openxmlformats.org/officeDocument/2006/relationships/image" Target="../media/image9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45.bin"/><Relationship Id="rId4" Type="http://schemas.openxmlformats.org/officeDocument/2006/relationships/image" Target="../media/image96.emf"/><Relationship Id="rId5" Type="http://schemas.openxmlformats.org/officeDocument/2006/relationships/oleObject" Target="../embeddings/Microsoft_Equation46.bin"/><Relationship Id="rId6" Type="http://schemas.openxmlformats.org/officeDocument/2006/relationships/image" Target="../media/image97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oleObject" Target="../embeddings/Microsoft_Equation50.bin"/><Relationship Id="rId13" Type="http://schemas.openxmlformats.org/officeDocument/2006/relationships/image" Target="../media/image100.emf"/><Relationship Id="rId14" Type="http://schemas.openxmlformats.org/officeDocument/2006/relationships/image" Target="../media/image104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47.bin"/><Relationship Id="rId4" Type="http://schemas.openxmlformats.org/officeDocument/2006/relationships/image" Target="../media/image98.emf"/><Relationship Id="rId5" Type="http://schemas.openxmlformats.org/officeDocument/2006/relationships/image" Target="../media/image101.png"/><Relationship Id="rId6" Type="http://schemas.openxmlformats.org/officeDocument/2006/relationships/oleObject" Target="../embeddings/Microsoft_Equation48.bin"/><Relationship Id="rId7" Type="http://schemas.openxmlformats.org/officeDocument/2006/relationships/image" Target="../media/image97.emf"/><Relationship Id="rId8" Type="http://schemas.openxmlformats.org/officeDocument/2006/relationships/image" Target="../media/image102.png"/><Relationship Id="rId9" Type="http://schemas.openxmlformats.org/officeDocument/2006/relationships/oleObject" Target="../embeddings/Microsoft_Equation49.bin"/><Relationship Id="rId10" Type="http://schemas.openxmlformats.org/officeDocument/2006/relationships/image" Target="../media/image9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1.bin"/><Relationship Id="rId4" Type="http://schemas.openxmlformats.org/officeDocument/2006/relationships/image" Target="../media/image105.emf"/><Relationship Id="rId5" Type="http://schemas.openxmlformats.org/officeDocument/2006/relationships/oleObject" Target="../embeddings/Microsoft_Equation52.bin"/><Relationship Id="rId6" Type="http://schemas.openxmlformats.org/officeDocument/2006/relationships/image" Target="../media/image106.emf"/><Relationship Id="rId7" Type="http://schemas.openxmlformats.org/officeDocument/2006/relationships/oleObject" Target="../embeddings/Microsoft_Equation53.bin"/><Relationship Id="rId8" Type="http://schemas.openxmlformats.org/officeDocument/2006/relationships/image" Target="../media/image107.emf"/><Relationship Id="rId9" Type="http://schemas.openxmlformats.org/officeDocument/2006/relationships/oleObject" Target="../embeddings/Microsoft_Equation54.bin"/><Relationship Id="rId10" Type="http://schemas.openxmlformats.org/officeDocument/2006/relationships/image" Target="../media/image108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emf"/><Relationship Id="rId12" Type="http://schemas.openxmlformats.org/officeDocument/2006/relationships/oleObject" Target="../embeddings/Microsoft_Equation59.bin"/><Relationship Id="rId13" Type="http://schemas.openxmlformats.org/officeDocument/2006/relationships/image" Target="../media/image115.emf"/><Relationship Id="rId14" Type="http://schemas.openxmlformats.org/officeDocument/2006/relationships/oleObject" Target="../embeddings/Microsoft_Equation60.bin"/><Relationship Id="rId15" Type="http://schemas.openxmlformats.org/officeDocument/2006/relationships/image" Target="../media/image116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0.png"/><Relationship Id="rId4" Type="http://schemas.openxmlformats.org/officeDocument/2006/relationships/oleObject" Target="../embeddings/Microsoft_Equation55.bin"/><Relationship Id="rId5" Type="http://schemas.openxmlformats.org/officeDocument/2006/relationships/image" Target="../media/image111.emf"/><Relationship Id="rId6" Type="http://schemas.openxmlformats.org/officeDocument/2006/relationships/oleObject" Target="../embeddings/Microsoft_Equation56.bin"/><Relationship Id="rId7" Type="http://schemas.openxmlformats.org/officeDocument/2006/relationships/image" Target="../media/image112.emf"/><Relationship Id="rId8" Type="http://schemas.openxmlformats.org/officeDocument/2006/relationships/oleObject" Target="../embeddings/Microsoft_Equation57.bin"/><Relationship Id="rId9" Type="http://schemas.openxmlformats.org/officeDocument/2006/relationships/image" Target="../media/image113.emf"/><Relationship Id="rId10" Type="http://schemas.openxmlformats.org/officeDocument/2006/relationships/oleObject" Target="../embeddings/Microsoft_Equation58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oleObject" Target="../embeddings/Microsoft_Equation61.bin"/><Relationship Id="rId5" Type="http://schemas.openxmlformats.org/officeDocument/2006/relationships/image" Target="../media/image97.emf"/><Relationship Id="rId6" Type="http://schemas.openxmlformats.org/officeDocument/2006/relationships/oleObject" Target="../embeddings/Microsoft_Equation62.bin"/><Relationship Id="rId7" Type="http://schemas.openxmlformats.org/officeDocument/2006/relationships/image" Target="../media/image117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3.bin"/><Relationship Id="rId4" Type="http://schemas.openxmlformats.org/officeDocument/2006/relationships/image" Target="../media/image119.emf"/><Relationship Id="rId5" Type="http://schemas.openxmlformats.org/officeDocument/2006/relationships/oleObject" Target="../embeddings/Microsoft_Equation64.bin"/><Relationship Id="rId6" Type="http://schemas.openxmlformats.org/officeDocument/2006/relationships/image" Target="../media/image120.emf"/><Relationship Id="rId7" Type="http://schemas.openxmlformats.org/officeDocument/2006/relationships/oleObject" Target="../embeddings/Microsoft_Equation65.bin"/><Relationship Id="rId8" Type="http://schemas.openxmlformats.org/officeDocument/2006/relationships/image" Target="../media/image121.emf"/><Relationship Id="rId9" Type="http://schemas.openxmlformats.org/officeDocument/2006/relationships/oleObject" Target="../embeddings/Microsoft_Equation66.bin"/><Relationship Id="rId10" Type="http://schemas.openxmlformats.org/officeDocument/2006/relationships/image" Target="../media/image122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7.bin"/><Relationship Id="rId4" Type="http://schemas.openxmlformats.org/officeDocument/2006/relationships/image" Target="../media/image123.emf"/><Relationship Id="rId5" Type="http://schemas.openxmlformats.org/officeDocument/2006/relationships/oleObject" Target="../embeddings/Microsoft_Equation68.bin"/><Relationship Id="rId6" Type="http://schemas.openxmlformats.org/officeDocument/2006/relationships/image" Target="../media/image124.emf"/><Relationship Id="rId7" Type="http://schemas.openxmlformats.org/officeDocument/2006/relationships/oleObject" Target="../embeddings/Microsoft_Equation69.bin"/><Relationship Id="rId8" Type="http://schemas.openxmlformats.org/officeDocument/2006/relationships/image" Target="../media/image125.emf"/><Relationship Id="rId9" Type="http://schemas.openxmlformats.org/officeDocument/2006/relationships/oleObject" Target="../embeddings/Microsoft_Equation70.bin"/><Relationship Id="rId10" Type="http://schemas.openxmlformats.org/officeDocument/2006/relationships/image" Target="../media/image126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emf"/><Relationship Id="rId12" Type="http://schemas.openxmlformats.org/officeDocument/2006/relationships/oleObject" Target="../embeddings/Microsoft_Equation75.bin"/><Relationship Id="rId13" Type="http://schemas.openxmlformats.org/officeDocument/2006/relationships/image" Target="../media/image128.emf"/><Relationship Id="rId14" Type="http://schemas.openxmlformats.org/officeDocument/2006/relationships/oleObject" Target="../embeddings/Microsoft_Equation76.bin"/><Relationship Id="rId15" Type="http://schemas.openxmlformats.org/officeDocument/2006/relationships/image" Target="../media/image116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0.png"/><Relationship Id="rId4" Type="http://schemas.openxmlformats.org/officeDocument/2006/relationships/oleObject" Target="../embeddings/Microsoft_Equation71.bin"/><Relationship Id="rId5" Type="http://schemas.openxmlformats.org/officeDocument/2006/relationships/image" Target="../media/image111.emf"/><Relationship Id="rId6" Type="http://schemas.openxmlformats.org/officeDocument/2006/relationships/oleObject" Target="../embeddings/Microsoft_Equation72.bin"/><Relationship Id="rId7" Type="http://schemas.openxmlformats.org/officeDocument/2006/relationships/image" Target="../media/image112.emf"/><Relationship Id="rId8" Type="http://schemas.openxmlformats.org/officeDocument/2006/relationships/oleObject" Target="../embeddings/Microsoft_Equation73.bin"/><Relationship Id="rId9" Type="http://schemas.openxmlformats.org/officeDocument/2006/relationships/image" Target="../media/image127.emf"/><Relationship Id="rId10" Type="http://schemas.openxmlformats.org/officeDocument/2006/relationships/oleObject" Target="../embeddings/Microsoft_Equation74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emf"/><Relationship Id="rId20" Type="http://schemas.openxmlformats.org/officeDocument/2006/relationships/oleObject" Target="../embeddings/Microsoft_Equation85.bin"/><Relationship Id="rId21" Type="http://schemas.openxmlformats.org/officeDocument/2006/relationships/image" Target="../media/image137.emf"/><Relationship Id="rId10" Type="http://schemas.openxmlformats.org/officeDocument/2006/relationships/oleObject" Target="../embeddings/Microsoft_Equation80.bin"/><Relationship Id="rId11" Type="http://schemas.openxmlformats.org/officeDocument/2006/relationships/image" Target="../media/image132.emf"/><Relationship Id="rId12" Type="http://schemas.openxmlformats.org/officeDocument/2006/relationships/oleObject" Target="../embeddings/Microsoft_Equation81.bin"/><Relationship Id="rId13" Type="http://schemas.openxmlformats.org/officeDocument/2006/relationships/image" Target="../media/image133.emf"/><Relationship Id="rId14" Type="http://schemas.openxmlformats.org/officeDocument/2006/relationships/oleObject" Target="../embeddings/Microsoft_Equation82.bin"/><Relationship Id="rId15" Type="http://schemas.openxmlformats.org/officeDocument/2006/relationships/image" Target="../media/image134.emf"/><Relationship Id="rId16" Type="http://schemas.openxmlformats.org/officeDocument/2006/relationships/oleObject" Target="../embeddings/Microsoft_Equation83.bin"/><Relationship Id="rId17" Type="http://schemas.openxmlformats.org/officeDocument/2006/relationships/image" Target="../media/image135.emf"/><Relationship Id="rId18" Type="http://schemas.openxmlformats.org/officeDocument/2006/relationships/oleObject" Target="../embeddings/Microsoft_Equation84.bin"/><Relationship Id="rId19" Type="http://schemas.openxmlformats.org/officeDocument/2006/relationships/image" Target="../media/image136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0.png"/><Relationship Id="rId4" Type="http://schemas.openxmlformats.org/officeDocument/2006/relationships/oleObject" Target="../embeddings/Microsoft_Equation77.bin"/><Relationship Id="rId5" Type="http://schemas.openxmlformats.org/officeDocument/2006/relationships/image" Target="../media/image129.emf"/><Relationship Id="rId6" Type="http://schemas.openxmlformats.org/officeDocument/2006/relationships/oleObject" Target="../embeddings/Microsoft_Equation78.bin"/><Relationship Id="rId7" Type="http://schemas.openxmlformats.org/officeDocument/2006/relationships/image" Target="../media/image130.emf"/><Relationship Id="rId8" Type="http://schemas.openxmlformats.org/officeDocument/2006/relationships/oleObject" Target="../embeddings/Microsoft_Equation7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6.bin"/><Relationship Id="rId4" Type="http://schemas.openxmlformats.org/officeDocument/2006/relationships/image" Target="../media/image145.emf"/><Relationship Id="rId5" Type="http://schemas.openxmlformats.org/officeDocument/2006/relationships/oleObject" Target="../embeddings/Microsoft_Equation87.bin"/><Relationship Id="rId6" Type="http://schemas.openxmlformats.org/officeDocument/2006/relationships/image" Target="../media/image146.emf"/><Relationship Id="rId7" Type="http://schemas.openxmlformats.org/officeDocument/2006/relationships/oleObject" Target="../embeddings/Microsoft_Equation88.bin"/><Relationship Id="rId8" Type="http://schemas.openxmlformats.org/officeDocument/2006/relationships/image" Target="../media/image147.emf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9.bin"/><Relationship Id="rId4" Type="http://schemas.openxmlformats.org/officeDocument/2006/relationships/image" Target="../media/image150.emf"/><Relationship Id="rId5" Type="http://schemas.openxmlformats.org/officeDocument/2006/relationships/oleObject" Target="../embeddings/Microsoft_Equation90.bin"/><Relationship Id="rId6" Type="http://schemas.openxmlformats.org/officeDocument/2006/relationships/image" Target="../media/image151.emf"/><Relationship Id="rId7" Type="http://schemas.openxmlformats.org/officeDocument/2006/relationships/oleObject" Target="../embeddings/Microsoft_Equation91.bin"/><Relationship Id="rId8" Type="http://schemas.openxmlformats.org/officeDocument/2006/relationships/image" Target="../media/image152.emf"/><Relationship Id="rId9" Type="http://schemas.openxmlformats.org/officeDocument/2006/relationships/image" Target="../media/image153.png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Introduction to Machine Learning 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-- Bootcamp 2015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Bo Zong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09/16/2015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Typical Applications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Credit card approval</a:t>
            </a: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E.g</a:t>
            </a:r>
            <a:r>
              <a:rPr lang="en-US" dirty="0" smtClean="0">
                <a:latin typeface="Times New Roman"/>
                <a:cs typeface="Times New Roman"/>
              </a:rPr>
              <a:t>, will this user pay credit cards on time? 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Target marketing</a:t>
            </a: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E.g</a:t>
            </a:r>
            <a:r>
              <a:rPr lang="en-US" dirty="0" smtClean="0">
                <a:latin typeface="Times New Roman"/>
                <a:cs typeface="Times New Roman"/>
              </a:rPr>
              <a:t>, will Bo buy an Xbox one in December?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Medical diagnosis</a:t>
            </a: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E.g</a:t>
            </a:r>
            <a:r>
              <a:rPr lang="en-US" dirty="0" smtClean="0">
                <a:latin typeface="Times New Roman"/>
                <a:cs typeface="Times New Roman"/>
              </a:rPr>
              <a:t>, Do these symptoms suggest cancer?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Fraud detection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E.g., Is this transaction performed by the user’s authorization?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4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Intra-Cluster Distance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Minimize intra-cluster, equivalent to maximize inter-cluster distance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Intra-cluster distance</a:t>
            </a:r>
          </a:p>
          <a:p>
            <a:pPr marL="0" indent="0"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Total distance, which is fixed 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Inter-cluster distance: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975910"/>
              </p:ext>
            </p:extLst>
          </p:nvPr>
        </p:nvGraphicFramePr>
        <p:xfrm>
          <a:off x="2167232" y="2760553"/>
          <a:ext cx="4237037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7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232" y="2760553"/>
                        <a:ext cx="4237037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409550"/>
              </p:ext>
            </p:extLst>
          </p:nvPr>
        </p:nvGraphicFramePr>
        <p:xfrm>
          <a:off x="3016250" y="4357151"/>
          <a:ext cx="279558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8" name="Equation" r:id="rId5" imgW="1231900" imgH="457200" progId="Equation.3">
                  <p:embed/>
                </p:oleObj>
              </mc:Choice>
              <mc:Fallback>
                <p:oleObj name="Equation" r:id="rId5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6250" y="4357151"/>
                        <a:ext cx="2795588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40838"/>
              </p:ext>
            </p:extLst>
          </p:nvPr>
        </p:nvGraphicFramePr>
        <p:xfrm>
          <a:off x="4020438" y="5485973"/>
          <a:ext cx="24193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9" name="Equation" r:id="rId7" imgW="1066800" imgH="203200" progId="Equation.3">
                  <p:embed/>
                </p:oleObj>
              </mc:Choice>
              <mc:Fallback>
                <p:oleObj name="Equation" r:id="rId7" imgW="106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0438" y="5485973"/>
                        <a:ext cx="2419350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92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k</a:t>
            </a:r>
            <a:r>
              <a:rPr lang="en-US" sz="4000" dirty="0" smtClean="0">
                <a:latin typeface="Times New Roman"/>
                <a:cs typeface="Times New Roman"/>
              </a:rPr>
              <a:t>-Means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Distance measure: Squared Euclidean Distance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Minimize the sum of squared error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130479"/>
              </p:ext>
            </p:extLst>
          </p:nvPr>
        </p:nvGraphicFramePr>
        <p:xfrm>
          <a:off x="3262612" y="2197260"/>
          <a:ext cx="2828781" cy="77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2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2612" y="2197260"/>
                        <a:ext cx="2828781" cy="77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71373"/>
              </p:ext>
            </p:extLst>
          </p:nvPr>
        </p:nvGraphicFramePr>
        <p:xfrm>
          <a:off x="2866313" y="3642139"/>
          <a:ext cx="3465512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3" name="Equation" r:id="rId5" imgW="1244600" imgH="482600" progId="Equation.3">
                  <p:embed/>
                </p:oleObj>
              </mc:Choice>
              <mc:Fallback>
                <p:oleObj name="Equation" r:id="rId5" imgW="1244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6313" y="3642139"/>
                        <a:ext cx="3465512" cy="133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03906" y="4994832"/>
            <a:ext cx="158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where</a:t>
            </a: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92945"/>
              </p:ext>
            </p:extLst>
          </p:nvPr>
        </p:nvGraphicFramePr>
        <p:xfrm>
          <a:off x="3391343" y="4903688"/>
          <a:ext cx="2157270" cy="110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4" name="Equation" r:id="rId7" imgW="889000" imgH="457200" progId="Equation.3">
                  <p:embed/>
                </p:oleObj>
              </mc:Choice>
              <mc:Fallback>
                <p:oleObj name="Equation" r:id="rId7" imgW="88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1343" y="4903688"/>
                        <a:ext cx="2157270" cy="1105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25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k</a:t>
            </a:r>
            <a:r>
              <a:rPr lang="en-US" sz="4000" dirty="0" smtClean="0">
                <a:latin typeface="Times New Roman"/>
                <a:cs typeface="Times New Roman"/>
              </a:rPr>
              <a:t>-Means Iterative Optimization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Initialize: Partition the data into k initial clusters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Step 1: Compute the mean of each cluster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Step 2: Assign each data point to the closest partition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Step 3: If any data point changed its cluster membership, then repeat from Step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Example: k-Means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103</a:t>
            </a:fld>
            <a:endParaRPr lang="en-US"/>
          </a:p>
        </p:txBody>
      </p:sp>
      <p:pic>
        <p:nvPicPr>
          <p:cNvPr id="6" name="Picture 5" descr="k-me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2" y="1623695"/>
            <a:ext cx="7989500" cy="40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Comments on k-Means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Strength: Relatively efficient: </a:t>
            </a:r>
            <a:r>
              <a:rPr lang="en-US" i="1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tkn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 smtClean="0">
                <a:latin typeface="Times New Roman"/>
                <a:cs typeface="Times New Roman"/>
              </a:rPr>
              <a:t> is # objects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is # clusters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is # iterations. Normally, k, t &lt;&lt; 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Fact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Results depend on the initialization of the clusters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Its result may be a local optimum, not the global optimal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Weakness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Applicable only when mean is defined (what about categorical data?)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Need to specify k, the number of clusters, in advance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k-Medoids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105</a:t>
            </a:fld>
            <a:endParaRPr lang="en-US"/>
          </a:p>
        </p:txBody>
      </p:sp>
      <p:pic>
        <p:nvPicPr>
          <p:cNvPr id="3" name="Picture 2" descr="k-medo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0" y="1436192"/>
            <a:ext cx="7513269" cy="4367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179" y="5859691"/>
            <a:ext cx="6951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Medoids</a:t>
            </a:r>
            <a:r>
              <a:rPr lang="en-US" dirty="0">
                <a:latin typeface="Times New Roman"/>
                <a:cs typeface="Times New Roman"/>
              </a:rPr>
              <a:t> are representative objects of </a:t>
            </a:r>
            <a:r>
              <a:rPr lang="en-US" dirty="0" smtClean="0">
                <a:latin typeface="Times New Roman"/>
                <a:cs typeface="Times New Roman"/>
              </a:rPr>
              <a:t>a cluster, whose </a:t>
            </a:r>
            <a:r>
              <a:rPr lang="en-US" dirty="0">
                <a:latin typeface="Times New Roman"/>
                <a:cs typeface="Times New Roman"/>
              </a:rPr>
              <a:t>average </a:t>
            </a:r>
            <a:r>
              <a:rPr lang="en-US" dirty="0" smtClean="0">
                <a:latin typeface="Times New Roman"/>
                <a:cs typeface="Times New Roman"/>
              </a:rPr>
              <a:t>distance to </a:t>
            </a:r>
            <a:r>
              <a:rPr lang="en-US" dirty="0">
                <a:latin typeface="Times New Roman"/>
                <a:cs typeface="Times New Roman"/>
              </a:rPr>
              <a:t>all the objects in the cluster is minimal.</a:t>
            </a:r>
          </a:p>
        </p:txBody>
      </p:sp>
    </p:spTree>
    <p:extLst>
      <p:ext uri="{BB962C8B-B14F-4D97-AF65-F5344CB8AC3E}">
        <p14:creationId xmlns:p14="http://schemas.microsoft.com/office/powerpoint/2010/main" val="243214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Hierarchical Clustering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 descr="agglomera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7" y="1723848"/>
            <a:ext cx="7138056" cy="195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2482" y="1262183"/>
            <a:ext cx="242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Agglomerative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1207" y="3953902"/>
            <a:ext cx="6941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/>
                <a:cs typeface="Times New Roman"/>
              </a:rPr>
              <a:t>Start with clusters with one data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/>
                <a:cs typeface="Times New Roman"/>
              </a:rPr>
              <a:t>Repeat the following process until there is only one cluster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Find a pair of clusters that are “closest” to each other compared with other pairs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Merge this pair into one cluster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18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Hierarchical Clustering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62482" y="1262183"/>
            <a:ext cx="242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Divisive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1207" y="3953902"/>
            <a:ext cx="6941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/>
                <a:cs typeface="Times New Roman"/>
              </a:rPr>
              <a:t>Start with one cluster including all data 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Times New Roman"/>
                <a:cs typeface="Times New Roman"/>
              </a:rPr>
              <a:t>Repeat the following process until no cluster can be divided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Pick a cluster that can be divided, and find the way to divide the cluster so that two sub-clusters are “closest” to each other among all possible divisions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Divide the cluster into two smaller clusters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 descr="divis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5" y="1723848"/>
            <a:ext cx="7556563" cy="213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6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Hierarchical Clustering (3)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Both agglomerative and divisive methods can generate results as dendrogram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108</a:t>
            </a:fld>
            <a:endParaRPr lang="en-US"/>
          </a:p>
        </p:txBody>
      </p:sp>
      <p:pic>
        <p:nvPicPr>
          <p:cNvPr id="6" name="Picture 5" descr="dendrogram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93" y="2899769"/>
            <a:ext cx="4933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7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Calculate the Distance between Clusters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Single link: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Smallest distance between a data point in one cluster and a data point in the other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Complete link: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Largest distance between a data point in one cluster and a data point in the other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Average: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Average distance between a data point in one cluster and a data point in the other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Centroid: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Distance between the means of two clusters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Medoid: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Distance between the medoids of two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109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528"/>
              </p:ext>
            </p:extLst>
          </p:nvPr>
        </p:nvGraphicFramePr>
        <p:xfrm>
          <a:off x="2426563" y="1425860"/>
          <a:ext cx="3356386" cy="53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6" name="Equation" r:id="rId3" imgW="1841500" imgH="292100" progId="Equation.3">
                  <p:embed/>
                </p:oleObj>
              </mc:Choice>
              <mc:Fallback>
                <p:oleObj name="Equation" r:id="rId3" imgW="1841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6563" y="1425860"/>
                        <a:ext cx="3356386" cy="532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668741"/>
              </p:ext>
            </p:extLst>
          </p:nvPr>
        </p:nvGraphicFramePr>
        <p:xfrm>
          <a:off x="2853155" y="2400787"/>
          <a:ext cx="3356386" cy="53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7" name="Equation" r:id="rId5" imgW="1841500" imgH="292100" progId="Equation.3">
                  <p:embed/>
                </p:oleObj>
              </mc:Choice>
              <mc:Fallback>
                <p:oleObj name="Equation" r:id="rId5" imgW="1841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3155" y="2400787"/>
                        <a:ext cx="3356386" cy="532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752497"/>
              </p:ext>
            </p:extLst>
          </p:nvPr>
        </p:nvGraphicFramePr>
        <p:xfrm>
          <a:off x="2135825" y="3395179"/>
          <a:ext cx="2651367" cy="473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8" name="Equation" r:id="rId7" imgW="1841500" imgH="330200" progId="Equation.3">
                  <p:embed/>
                </p:oleObj>
              </mc:Choice>
              <mc:Fallback>
                <p:oleObj name="Equation" r:id="rId7" imgW="18415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35825" y="3395179"/>
                        <a:ext cx="2651367" cy="473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51141"/>
              </p:ext>
            </p:extLst>
          </p:nvPr>
        </p:nvGraphicFramePr>
        <p:xfrm>
          <a:off x="2181236" y="4371264"/>
          <a:ext cx="2768687" cy="41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9" name="Equation" r:id="rId9" imgW="1511300" imgH="228600" progId="Equation.3">
                  <p:embed/>
                </p:oleObj>
              </mc:Choice>
              <mc:Fallback>
                <p:oleObj name="Equation" r:id="rId9" imgW="151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81236" y="4371264"/>
                        <a:ext cx="2768687" cy="416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2787"/>
              </p:ext>
            </p:extLst>
          </p:nvPr>
        </p:nvGraphicFramePr>
        <p:xfrm>
          <a:off x="2169243" y="5086208"/>
          <a:ext cx="29543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0" name="Equation" r:id="rId11" imgW="1612900" imgH="228600" progId="Equation.3">
                  <p:embed/>
                </p:oleObj>
              </mc:Choice>
              <mc:Fallback>
                <p:oleObj name="Equation" r:id="rId11" imgW="161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69243" y="5086208"/>
                        <a:ext cx="2954337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19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Two</a:t>
            </a:r>
            <a:r>
              <a:rPr lang="en-US" dirty="0" smtClean="0">
                <a:latin typeface="Times New Roman"/>
                <a:cs typeface="Times New Roman"/>
              </a:rPr>
              <a:t>-Step Process 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Model construction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set of samples used in this step is training data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Each sample belongs to a predefined class, suggested by its class label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model is represented as classification rules, decision trees, or other functions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1028700" y="4953000"/>
            <a:ext cx="1625600" cy="965200"/>
          </a:xfrm>
          <a:prstGeom prst="flowChartMagneticDisk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Training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600" y="4906963"/>
            <a:ext cx="1498600" cy="10795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Training algorithm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413500" y="5041900"/>
            <a:ext cx="1358900" cy="7874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Classifier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(Model)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895600" y="5257800"/>
            <a:ext cx="698500" cy="3175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37200" y="5257800"/>
            <a:ext cx="698500" cy="3175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4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Basic Clustering Methods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-Means</a:t>
            </a:r>
          </a:p>
          <a:p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-Medoids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Hierarchical Clustering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 descr="ques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94" y="3364992"/>
            <a:ext cx="5221962" cy="247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731" y="3186126"/>
            <a:ext cx="265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How to find clusters here?</a:t>
            </a:r>
            <a:endParaRPr lang="en-US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99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Probabilistic Models for Analyzing Clustering Data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“Hard assignment” =&gt; “Soft assignment”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 descr="overl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6" y="2326689"/>
            <a:ext cx="2768202" cy="4029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8475" y="3359332"/>
            <a:ext cx="379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Cluster membership: e.g., (0.8, 0.2)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267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Combination of Multiple Probabilistic Distributions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Two-mixture model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, probability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is drawn from model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lvl="1"/>
            <a:r>
              <a:rPr lang="en-US" sz="2400" i="1" dirty="0">
                <a:latin typeface="Times New Roman"/>
                <a:cs typeface="Times New Roman"/>
              </a:rPr>
              <a:t>p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), given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is drawn from model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, probability that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is generated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π</a:t>
            </a:r>
            <a:r>
              <a:rPr lang="en-US" sz="2400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i="1" dirty="0" smtClean="0">
                <a:latin typeface="Times New Roman"/>
                <a:cs typeface="Times New Roman"/>
              </a:rPr>
              <a:t>+π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i="1" dirty="0" smtClean="0">
                <a:latin typeface="Times New Roman"/>
                <a:cs typeface="Times New Roman"/>
              </a:rPr>
              <a:t>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58443"/>
              </p:ext>
            </p:extLst>
          </p:nvPr>
        </p:nvGraphicFramePr>
        <p:xfrm>
          <a:off x="2686203" y="2038349"/>
          <a:ext cx="3537985" cy="50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6203" y="2038349"/>
                        <a:ext cx="3537985" cy="50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gaussi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26" y="4247971"/>
            <a:ext cx="5031094" cy="22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2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Generative Process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All the data points are generated by the following distribution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be the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baseline="30000" dirty="0" err="1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data point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the cluster label where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is generated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</a:t>
            </a:r>
            <a:r>
              <a:rPr lang="en-US" i="1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) is the probability that </a:t>
            </a:r>
            <a:r>
              <a:rPr lang="en-US" i="1" dirty="0" err="1" smtClean="0">
                <a:latin typeface="Times New Roman"/>
                <a:cs typeface="Times New Roman"/>
              </a:rPr>
              <a:t>k</a:t>
            </a:r>
            <a:r>
              <a:rPr lang="en-US" baseline="30000" dirty="0" err="1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cluster generates a data point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dirty="0" err="1" smtClean="0">
                <a:latin typeface="Times New Roman"/>
                <a:cs typeface="Times New Roman"/>
              </a:rPr>
              <a:t>|</a:t>
            </a:r>
            <a:r>
              <a:rPr lang="en-US" i="1" dirty="0" err="1" smtClean="0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</a:t>
            </a:r>
            <a:r>
              <a:rPr lang="en-US" i="1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) can be any distribution, e.g., Gaussian distribution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736408"/>
              </p:ext>
            </p:extLst>
          </p:nvPr>
        </p:nvGraphicFramePr>
        <p:xfrm>
          <a:off x="2337863" y="2828143"/>
          <a:ext cx="3637794" cy="829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name="Equation" r:id="rId3" imgW="2006600" imgH="457200" progId="Equation.3">
                  <p:embed/>
                </p:oleObj>
              </mc:Choice>
              <mc:Fallback>
                <p:oleObj name="Equation" r:id="rId3" imgW="200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7863" y="2828143"/>
                        <a:ext cx="3637794" cy="829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22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Example: Mixture of Two Gaussians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115</a:t>
            </a:fld>
            <a:endParaRPr lang="en-US"/>
          </a:p>
        </p:txBody>
      </p:sp>
      <p:pic>
        <p:nvPicPr>
          <p:cNvPr id="6" name="Picture 5" descr="mix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68" y="1818218"/>
            <a:ext cx="3843569" cy="373884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085498"/>
              </p:ext>
            </p:extLst>
          </p:nvPr>
        </p:nvGraphicFramePr>
        <p:xfrm>
          <a:off x="4956937" y="2885668"/>
          <a:ext cx="3637794" cy="829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2" name="Equation" r:id="rId4" imgW="2006600" imgH="457200" progId="Equation.3">
                  <p:embed/>
                </p:oleObj>
              </mc:Choice>
              <mc:Fallback>
                <p:oleObj name="Equation" r:id="rId4" imgW="200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6937" y="2885668"/>
                        <a:ext cx="3637794" cy="829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6937" y="2485558"/>
            <a:ext cx="2828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9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Parameter Estimation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Estimate 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baseline="-2500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Estimate parameters in 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err="1" smtClean="0">
                <a:latin typeface="Times New Roman"/>
                <a:cs typeface="Times New Roman"/>
              </a:rPr>
              <a:t>|</a:t>
            </a:r>
            <a:r>
              <a:rPr lang="en-US" i="1" dirty="0" err="1" smtClean="0">
                <a:latin typeface="Times New Roman"/>
                <a:cs typeface="Times New Roman"/>
              </a:rPr>
              <a:t>y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) 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.g., </a:t>
            </a:r>
            <a:r>
              <a:rPr lang="en-US" i="1" dirty="0" err="1" smtClean="0">
                <a:latin typeface="Times New Roman"/>
                <a:cs typeface="Times New Roman"/>
              </a:rPr>
              <a:t>μ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σ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in Gaussian distribution (for </a:t>
            </a:r>
            <a:r>
              <a:rPr lang="en-US" i="1" dirty="0" err="1" smtClean="0">
                <a:latin typeface="Times New Roman"/>
                <a:cs typeface="Times New Roman"/>
              </a:rPr>
              <a:t>k</a:t>
            </a:r>
            <a:r>
              <a:rPr lang="en-US" baseline="30000" dirty="0" err="1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cluster)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Maximum Likelihood Estimation (MLE)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893223"/>
              </p:ext>
            </p:extLst>
          </p:nvPr>
        </p:nvGraphicFramePr>
        <p:xfrm>
          <a:off x="901756" y="1279276"/>
          <a:ext cx="3637794" cy="829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Equation" r:id="rId3" imgW="2006600" imgH="457200" progId="Equation.3">
                  <p:embed/>
                </p:oleObj>
              </mc:Choice>
              <mc:Fallback>
                <p:oleObj name="Equation" r:id="rId3" imgW="200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1756" y="1279276"/>
                        <a:ext cx="3637794" cy="829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516077"/>
              </p:ext>
            </p:extLst>
          </p:nvPr>
        </p:nvGraphicFramePr>
        <p:xfrm>
          <a:off x="834114" y="4128823"/>
          <a:ext cx="720883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Equation" r:id="rId5" imgW="3975100" imgH="495300" progId="Equation.3">
                  <p:embed/>
                </p:oleObj>
              </mc:Choice>
              <mc:Fallback>
                <p:oleObj name="Equation" r:id="rId5" imgW="3975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4114" y="4128823"/>
                        <a:ext cx="7208838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55519" y="5151617"/>
            <a:ext cx="633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are the set of parameters to be estimated</a:t>
            </a:r>
            <a:endParaRPr lang="en-US" sz="24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269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Parameter Estimation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Suppose we have a mixture of Gaussians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If there are cluster labels for data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But cluster labels are usually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117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04497"/>
              </p:ext>
            </p:extLst>
          </p:nvPr>
        </p:nvGraphicFramePr>
        <p:xfrm>
          <a:off x="1920875" y="2980770"/>
          <a:ext cx="133508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" name="Equation" r:id="rId3" imgW="736600" imgH="457200" progId="Equation.3">
                  <p:embed/>
                </p:oleObj>
              </mc:Choice>
              <mc:Fallback>
                <p:oleObj name="Equation" r:id="rId3" imgW="73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0875" y="2980770"/>
                        <a:ext cx="1335088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93948"/>
              </p:ext>
            </p:extLst>
          </p:nvPr>
        </p:nvGraphicFramePr>
        <p:xfrm>
          <a:off x="3972487" y="2988899"/>
          <a:ext cx="30829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2" name="Equation" r:id="rId5" imgW="1701800" imgH="457200" progId="Equation.3">
                  <p:embed/>
                </p:oleObj>
              </mc:Choice>
              <mc:Fallback>
                <p:oleObj name="Equation" r:id="rId5" imgW="1701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2487" y="2988899"/>
                        <a:ext cx="3082925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4994" y="2527234"/>
            <a:ext cx="127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Easy!</a:t>
            </a:r>
            <a:endParaRPr lang="en-US" sz="24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171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Parameter Estimation with Latent Labels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For mixture of Gaussians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118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990408"/>
              </p:ext>
            </p:extLst>
          </p:nvPr>
        </p:nvGraphicFramePr>
        <p:xfrm>
          <a:off x="2499600" y="2022390"/>
          <a:ext cx="373221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6" name="Equation" r:id="rId3" imgW="2057400" imgH="495300" progId="Equation.3">
                  <p:embed/>
                </p:oleObj>
              </mc:Choice>
              <mc:Fallback>
                <p:oleObj name="Equation" r:id="rId3" imgW="2057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9600" y="2022390"/>
                        <a:ext cx="3732213" cy="900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8150" y="3017902"/>
            <a:ext cx="7605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Computing derivatives over </a:t>
            </a:r>
            <a:r>
              <a:rPr lang="en-US" sz="2000" i="1" dirty="0" err="1">
                <a:latin typeface="Times New Roman"/>
                <a:cs typeface="Times New Roman"/>
              </a:rPr>
              <a:t>μ</a:t>
            </a:r>
            <a:r>
              <a:rPr lang="en-US" sz="2000" i="1" baseline="-25000" dirty="0" err="1">
                <a:latin typeface="Times New Roman"/>
                <a:cs typeface="Times New Roman"/>
              </a:rPr>
              <a:t>k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σ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, and P(</a:t>
            </a:r>
            <a:r>
              <a:rPr lang="en-US" sz="2000" i="1" dirty="0" err="1" smtClean="0">
                <a:latin typeface="Times New Roman"/>
                <a:cs typeface="Times New Roman"/>
              </a:rPr>
              <a:t>y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i="1" dirty="0" err="1" smtClean="0">
                <a:latin typeface="Times New Roman"/>
                <a:cs typeface="Times New Roman"/>
              </a:rPr>
              <a:t>c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) and setting them to zero  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49519" y="3744583"/>
            <a:ext cx="5862469" cy="900113"/>
            <a:chOff x="1149519" y="3744583"/>
            <a:chExt cx="5862469" cy="900113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4894553"/>
                </p:ext>
              </p:extLst>
            </p:nvPr>
          </p:nvGraphicFramePr>
          <p:xfrm>
            <a:off x="1149519" y="3744583"/>
            <a:ext cx="3502025" cy="900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" name="Equation" r:id="rId5" imgW="1930400" imgH="495300" progId="Equation.3">
                    <p:embed/>
                  </p:oleObj>
                </mc:Choice>
                <mc:Fallback>
                  <p:oleObj name="Equation" r:id="rId5" imgW="1930400" imgH="495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49519" y="3744583"/>
                          <a:ext cx="3502025" cy="900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023095"/>
                </p:ext>
              </p:extLst>
            </p:nvPr>
          </p:nvGraphicFramePr>
          <p:xfrm>
            <a:off x="5791200" y="3779838"/>
            <a:ext cx="1220788" cy="830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" name="Equation" r:id="rId7" imgW="673100" imgH="457200" progId="Equation.3">
                    <p:embed/>
                  </p:oleObj>
                </mc:Choice>
                <mc:Fallback>
                  <p:oleObj name="Equation" r:id="rId7" imgW="6731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91200" y="3779838"/>
                          <a:ext cx="1220788" cy="830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/>
          <p:nvPr/>
        </p:nvGrpSpPr>
        <p:grpSpPr>
          <a:xfrm>
            <a:off x="663837" y="4993936"/>
            <a:ext cx="7929171" cy="836952"/>
            <a:chOff x="663837" y="4993936"/>
            <a:chExt cx="7929171" cy="836952"/>
          </a:xfrm>
        </p:grpSpPr>
        <p:grpSp>
          <p:nvGrpSpPr>
            <p:cNvPr id="16" name="Group 15"/>
            <p:cNvGrpSpPr/>
            <p:nvPr/>
          </p:nvGrpSpPr>
          <p:grpSpPr>
            <a:xfrm>
              <a:off x="770377" y="4993936"/>
              <a:ext cx="7822631" cy="836952"/>
              <a:chOff x="885825" y="4993936"/>
              <a:chExt cx="7822631" cy="836952"/>
            </a:xfrm>
          </p:grpSpPr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3495"/>
                  </p:ext>
                </p:extLst>
              </p:nvPr>
            </p:nvGraphicFramePr>
            <p:xfrm>
              <a:off x="885825" y="5000625"/>
              <a:ext cx="1749425" cy="830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59" name="Equation" r:id="rId9" imgW="965200" imgH="457200" progId="Equation.3">
                      <p:embed/>
                    </p:oleObj>
                  </mc:Choice>
                  <mc:Fallback>
                    <p:oleObj name="Equation" r:id="rId9" imgW="965200" imgH="457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885825" y="5000625"/>
                            <a:ext cx="1749425" cy="830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2767091"/>
                  </p:ext>
                </p:extLst>
              </p:nvPr>
            </p:nvGraphicFramePr>
            <p:xfrm>
              <a:off x="2709150" y="4993936"/>
              <a:ext cx="3522663" cy="830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60" name="Equation" r:id="rId11" imgW="1943100" imgH="457200" progId="Equation.3">
                      <p:embed/>
                    </p:oleObj>
                  </mc:Choice>
                  <mc:Fallback>
                    <p:oleObj name="Equation" r:id="rId11" imgW="1943100" imgH="457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709150" y="4993936"/>
                            <a:ext cx="3522663" cy="830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976606"/>
                  </p:ext>
                </p:extLst>
              </p:nvPr>
            </p:nvGraphicFramePr>
            <p:xfrm>
              <a:off x="6246244" y="5045416"/>
              <a:ext cx="2462212" cy="714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61" name="Equation" r:id="rId13" imgW="1358900" imgH="393700" progId="Equation.3">
                      <p:embed/>
                    </p:oleObj>
                  </mc:Choice>
                  <mc:Fallback>
                    <p:oleObj name="Equation" r:id="rId13" imgW="13589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246244" y="5045416"/>
                            <a:ext cx="2462212" cy="714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" name="Rectangle 16"/>
            <p:cNvSpPr/>
            <p:nvPr/>
          </p:nvSpPr>
          <p:spPr>
            <a:xfrm>
              <a:off x="663837" y="4993936"/>
              <a:ext cx="7929171" cy="8369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17150" y="6017435"/>
            <a:ext cx="230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 closed forms!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82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EM Algorithm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An </a:t>
            </a:r>
            <a:r>
              <a:rPr lang="en-US" sz="2800" i="1" dirty="0" smtClean="0">
                <a:latin typeface="Times New Roman"/>
                <a:cs typeface="Times New Roman"/>
              </a:rPr>
              <a:t>iterative scheme</a:t>
            </a:r>
            <a:r>
              <a:rPr lang="en-US" sz="2800" dirty="0" smtClean="0">
                <a:latin typeface="Times New Roman"/>
                <a:cs typeface="Times New Roman"/>
              </a:rPr>
              <a:t>: alternating between </a:t>
            </a:r>
            <a:r>
              <a:rPr lang="en-US" sz="2800" i="1" dirty="0" smtClean="0">
                <a:latin typeface="Times New Roman"/>
                <a:cs typeface="Times New Roman"/>
              </a:rPr>
              <a:t>E-step </a:t>
            </a:r>
            <a:r>
              <a:rPr lang="en-US" sz="2800" dirty="0" smtClean="0">
                <a:latin typeface="Times New Roman"/>
                <a:cs typeface="Times New Roman"/>
              </a:rPr>
              <a:t>(expectation step) and </a:t>
            </a:r>
            <a:r>
              <a:rPr lang="en-US" sz="2800" i="1" dirty="0" smtClean="0">
                <a:latin typeface="Times New Roman"/>
                <a:cs typeface="Times New Roman"/>
              </a:rPr>
              <a:t>M-step</a:t>
            </a:r>
            <a:r>
              <a:rPr lang="en-US" sz="2800" dirty="0" smtClean="0">
                <a:latin typeface="Times New Roman"/>
                <a:cs typeface="Times New Roman"/>
              </a:rPr>
              <a:t> (maximization step)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E-step: compute </a:t>
            </a:r>
            <a:r>
              <a:rPr lang="en-US" i="1" dirty="0" err="1" smtClean="0">
                <a:latin typeface="Times New Roman"/>
                <a:cs typeface="Times New Roman"/>
              </a:rPr>
              <a:t>z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ik</a:t>
            </a:r>
            <a:r>
              <a:rPr lang="en-US" dirty="0" smtClean="0">
                <a:latin typeface="Times New Roman"/>
                <a:cs typeface="Times New Roman"/>
              </a:rPr>
              <a:t> based on current parameters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M-step: update the parameters </a:t>
            </a:r>
            <a:r>
              <a:rPr lang="en-US" i="1" dirty="0" err="1">
                <a:latin typeface="Times New Roman"/>
                <a:cs typeface="Times New Roman"/>
              </a:rPr>
              <a:t>μ</a:t>
            </a:r>
            <a:r>
              <a:rPr lang="en-US" i="1" baseline="-25000" dirty="0" err="1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 err="1">
                <a:latin typeface="Times New Roman"/>
                <a:cs typeface="Times New Roman"/>
              </a:rPr>
              <a:t>σ</a:t>
            </a:r>
            <a:r>
              <a:rPr lang="en-US" i="1" baseline="-25000" dirty="0" err="1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, and P(</a:t>
            </a:r>
            <a:r>
              <a:rPr lang="en-US" i="1" dirty="0" err="1">
                <a:latin typeface="Times New Roman"/>
                <a:cs typeface="Times New Roman"/>
              </a:rPr>
              <a:t>y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 err="1">
                <a:latin typeface="Times New Roman"/>
                <a:cs typeface="Times New Roman"/>
              </a:rPr>
              <a:t>c</a:t>
            </a:r>
            <a:r>
              <a:rPr lang="en-US" i="1" baseline="-25000" dirty="0" err="1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) </a:t>
            </a:r>
            <a:r>
              <a:rPr lang="en-US" dirty="0" smtClean="0">
                <a:latin typeface="Times New Roman"/>
                <a:cs typeface="Times New Roman"/>
              </a:rPr>
              <a:t>based on </a:t>
            </a:r>
            <a:r>
              <a:rPr lang="en-US" i="1" dirty="0" err="1" smtClean="0">
                <a:latin typeface="Times New Roman"/>
                <a:cs typeface="Times New Roman"/>
              </a:rPr>
              <a:t>z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ik</a:t>
            </a:r>
            <a:endParaRPr lang="en-US" i="1" baseline="-25000" dirty="0" smtClean="0">
              <a:latin typeface="Times New Roman"/>
              <a:cs typeface="Times New Roman"/>
            </a:endParaRP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Until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3837" y="1963573"/>
            <a:ext cx="7929171" cy="836952"/>
            <a:chOff x="663837" y="4993936"/>
            <a:chExt cx="7929171" cy="836952"/>
          </a:xfrm>
        </p:grpSpPr>
        <p:grpSp>
          <p:nvGrpSpPr>
            <p:cNvPr id="6" name="Group 5"/>
            <p:cNvGrpSpPr/>
            <p:nvPr/>
          </p:nvGrpSpPr>
          <p:grpSpPr>
            <a:xfrm>
              <a:off x="770377" y="4993936"/>
              <a:ext cx="7822631" cy="836952"/>
              <a:chOff x="885825" y="4993936"/>
              <a:chExt cx="7822631" cy="836952"/>
            </a:xfrm>
          </p:grpSpPr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9567173"/>
                  </p:ext>
                </p:extLst>
              </p:nvPr>
            </p:nvGraphicFramePr>
            <p:xfrm>
              <a:off x="885825" y="5000625"/>
              <a:ext cx="1749425" cy="830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21" name="Equation" r:id="rId3" imgW="965200" imgH="457200" progId="Equation.3">
                      <p:embed/>
                    </p:oleObj>
                  </mc:Choice>
                  <mc:Fallback>
                    <p:oleObj name="Equation" r:id="rId3" imgW="965200" imgH="457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85825" y="5000625"/>
                            <a:ext cx="1749425" cy="830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221559"/>
                  </p:ext>
                </p:extLst>
              </p:nvPr>
            </p:nvGraphicFramePr>
            <p:xfrm>
              <a:off x="2709150" y="4993936"/>
              <a:ext cx="3522663" cy="830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22" name="Equation" r:id="rId5" imgW="1943100" imgH="457200" progId="Equation.3">
                      <p:embed/>
                    </p:oleObj>
                  </mc:Choice>
                  <mc:Fallback>
                    <p:oleObj name="Equation" r:id="rId5" imgW="1943100" imgH="457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709150" y="4993936"/>
                            <a:ext cx="3522663" cy="830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912390"/>
                  </p:ext>
                </p:extLst>
              </p:nvPr>
            </p:nvGraphicFramePr>
            <p:xfrm>
              <a:off x="6246244" y="5045416"/>
              <a:ext cx="2462212" cy="714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23" name="Equation" r:id="rId7" imgW="1358900" imgH="393700" progId="Equation.3">
                      <p:embed/>
                    </p:oleObj>
                  </mc:Choice>
                  <mc:Fallback>
                    <p:oleObj name="Equation" r:id="rId7" imgW="13589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246244" y="5045416"/>
                            <a:ext cx="2462212" cy="714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Rectangle 6"/>
            <p:cNvSpPr/>
            <p:nvPr/>
          </p:nvSpPr>
          <p:spPr>
            <a:xfrm>
              <a:off x="663837" y="4993936"/>
              <a:ext cx="7929171" cy="8369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11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Two</a:t>
            </a:r>
            <a:r>
              <a:rPr lang="en-US" dirty="0" smtClean="0">
                <a:latin typeface="Times New Roman"/>
                <a:cs typeface="Times New Roman"/>
              </a:rPr>
              <a:t>-Step Process (2)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700"/>
            <a:ext cx="8229600" cy="47164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Model usage: classifying new objects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Estimate model accuracy</a:t>
            </a:r>
          </a:p>
          <a:p>
            <a:pPr lvl="2"/>
            <a:r>
              <a:rPr lang="en-US" dirty="0" smtClean="0">
                <a:latin typeface="Times New Roman"/>
                <a:cs typeface="Times New Roman"/>
              </a:rPr>
              <a:t>The set of samples for testing accuracy is testing data</a:t>
            </a:r>
          </a:p>
          <a:p>
            <a:pPr lvl="2"/>
            <a:r>
              <a:rPr lang="en-US" dirty="0" smtClean="0">
                <a:latin typeface="Times New Roman"/>
                <a:cs typeface="Times New Roman"/>
              </a:rPr>
              <a:t>Accuracy rate is the percentage of correctly classified samples</a:t>
            </a:r>
          </a:p>
          <a:p>
            <a:pPr lvl="2"/>
            <a:r>
              <a:rPr lang="en-US" dirty="0" smtClean="0">
                <a:latin typeface="Times New Roman"/>
                <a:cs typeface="Times New Roman"/>
              </a:rPr>
              <a:t>Testing data is independent of training data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If the accuracy is acceptable, apply it to new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24300" y="4830763"/>
            <a:ext cx="1358900" cy="7874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Classifier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(Model)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Magnetic Disk 5"/>
          <p:cNvSpPr/>
          <p:nvPr/>
        </p:nvSpPr>
        <p:spPr>
          <a:xfrm>
            <a:off x="1562100" y="5618163"/>
            <a:ext cx="1625600" cy="965200"/>
          </a:xfrm>
          <a:prstGeom prst="flowChartMagneticDisk">
            <a:avLst/>
          </a:prstGeom>
          <a:solidFill>
            <a:srgbClr val="8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Testing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Magnetic Disk 6"/>
          <p:cNvSpPr/>
          <p:nvPr/>
        </p:nvSpPr>
        <p:spPr>
          <a:xfrm>
            <a:off x="5943600" y="5618163"/>
            <a:ext cx="1625600" cy="965200"/>
          </a:xfrm>
          <a:prstGeom prst="flowChartMagneticDisk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New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Left-Right Arrow 7"/>
          <p:cNvSpPr/>
          <p:nvPr/>
        </p:nvSpPr>
        <p:spPr>
          <a:xfrm rot="19868063">
            <a:off x="3187700" y="5384800"/>
            <a:ext cx="647700" cy="233363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 rot="1731937" flipH="1">
            <a:off x="5324692" y="5397500"/>
            <a:ext cx="647700" cy="233363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General EM Algorithm: Pictorial View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522076"/>
              </p:ext>
            </p:extLst>
          </p:nvPr>
        </p:nvGraphicFramePr>
        <p:xfrm>
          <a:off x="2193069" y="2053284"/>
          <a:ext cx="47212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2" name="Equation" r:id="rId3" imgW="2603500" imgH="495300" progId="Equation.3">
                  <p:embed/>
                </p:oleObj>
              </mc:Choice>
              <mc:Fallback>
                <p:oleObj name="Equation" r:id="rId3" imgW="2603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3069" y="2053284"/>
                        <a:ext cx="4721225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521225" y="3217957"/>
            <a:ext cx="2078100" cy="937969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Given parameters </a:t>
            </a:r>
            <a:r>
              <a:rPr lang="en-US" dirty="0" smtClean="0">
                <a:latin typeface="Times New Roman"/>
                <a:cs typeface="Times New Roman"/>
              </a:rPr>
              <a:t>and </a:t>
            </a:r>
            <a:r>
              <a:rPr lang="en-US" dirty="0">
                <a:latin typeface="Times New Roman"/>
                <a:cs typeface="Times New Roman"/>
              </a:rPr>
              <a:t>training data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3125" y="4689847"/>
            <a:ext cx="2078100" cy="116252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Maximize the expected joint likelihood over the parameters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9325" y="4689847"/>
            <a:ext cx="2078100" cy="116252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Estimate the cluster label of each data point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4011887" y="5079466"/>
            <a:ext cx="952463" cy="346327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8704373">
            <a:off x="2409539" y="3982762"/>
            <a:ext cx="952463" cy="346327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13377791">
            <a:off x="5765677" y="3946110"/>
            <a:ext cx="952463" cy="346327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757685"/>
              </p:ext>
            </p:extLst>
          </p:nvPr>
        </p:nvGraphicFramePr>
        <p:xfrm>
          <a:off x="325013" y="5944184"/>
          <a:ext cx="4600176" cy="40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3" name="Equation" r:id="rId5" imgW="3352800" imgH="292100" progId="Equation.3">
                  <p:embed/>
                </p:oleObj>
              </mc:Choice>
              <mc:Fallback>
                <p:oleObj name="Equation" r:id="rId5" imgW="3352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013" y="5944184"/>
                        <a:ext cx="4600176" cy="402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08115"/>
              </p:ext>
            </p:extLst>
          </p:nvPr>
        </p:nvGraphicFramePr>
        <p:xfrm>
          <a:off x="5863877" y="5952354"/>
          <a:ext cx="16891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Equation" r:id="rId7" imgW="1231900" imgH="241300" progId="Equation.3">
                  <p:embed/>
                </p:oleObj>
              </mc:Choice>
              <mc:Fallback>
                <p:oleObj name="Equation" r:id="rId7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63877" y="5952354"/>
                        <a:ext cx="1689100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2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1</a:t>
            </a:r>
            <a:r>
              <a:rPr lang="en-US" baseline="30000" dirty="0" smtClean="0">
                <a:latin typeface="Times New Roman"/>
                <a:cs typeface="Times New Roman"/>
              </a:rPr>
              <a:t>st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121</a:t>
            </a:fld>
            <a:endParaRPr lang="en-US"/>
          </a:p>
        </p:txBody>
      </p:sp>
      <p:pic>
        <p:nvPicPr>
          <p:cNvPr id="5" name="Picture 4" descr="g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40" y="2254104"/>
            <a:ext cx="6445356" cy="410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4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2</a:t>
            </a:r>
            <a:r>
              <a:rPr lang="en-US" baseline="30000" dirty="0" smtClean="0">
                <a:latin typeface="Times New Roman"/>
                <a:cs typeface="Times New Roman"/>
              </a:rPr>
              <a:t>nd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122</a:t>
            </a:fld>
            <a:endParaRPr lang="en-US"/>
          </a:p>
        </p:txBody>
      </p:sp>
      <p:pic>
        <p:nvPicPr>
          <p:cNvPr id="6" name="Picture 5" descr="g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86" y="2391537"/>
            <a:ext cx="6214457" cy="38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2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(3)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3</a:t>
            </a:r>
            <a:r>
              <a:rPr lang="en-US" baseline="30000" dirty="0" smtClean="0">
                <a:latin typeface="Times New Roman"/>
                <a:cs typeface="Times New Roman"/>
              </a:rPr>
              <a:t>rd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123</a:t>
            </a:fld>
            <a:endParaRPr lang="en-US"/>
          </a:p>
        </p:txBody>
      </p:sp>
      <p:pic>
        <p:nvPicPr>
          <p:cNvPr id="5" name="Picture 4" descr="g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63" y="2256456"/>
            <a:ext cx="6348938" cy="40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(4)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4</a:t>
            </a:r>
            <a:r>
              <a:rPr lang="en-US" baseline="30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124</a:t>
            </a:fld>
            <a:endParaRPr lang="en-US"/>
          </a:p>
        </p:txBody>
      </p:sp>
      <p:pic>
        <p:nvPicPr>
          <p:cNvPr id="6" name="Picture 5" descr="g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482" y="2429056"/>
            <a:ext cx="6156732" cy="39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(5)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5</a:t>
            </a:r>
            <a:r>
              <a:rPr lang="en-US" baseline="30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 descr="g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56" y="2337918"/>
            <a:ext cx="6185594" cy="40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(6)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6</a:t>
            </a:r>
            <a:r>
              <a:rPr lang="en-US" baseline="30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5" descr="g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12" y="2457799"/>
            <a:ext cx="6132471" cy="38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9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Gaussian Mixture Example (7)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After the 20</a:t>
            </a:r>
            <a:r>
              <a:rPr lang="en-US" baseline="30000" dirty="0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iteration</a:t>
            </a:r>
          </a:p>
          <a:p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127</a:t>
            </a:fld>
            <a:endParaRPr lang="en-US"/>
          </a:p>
        </p:txBody>
      </p:sp>
      <p:pic>
        <p:nvPicPr>
          <p:cNvPr id="5" name="Picture 4" descr="g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68" y="2475891"/>
            <a:ext cx="6041282" cy="38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Thank you!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Questions?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smtClean="0">
                <a:latin typeface="Times New Roman"/>
                <a:cs typeface="Times New Roman"/>
              </a:rPr>
              <a:t>Survey: 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Classification/Prediction </a:t>
            </a:r>
            <a:r>
              <a:rPr lang="en-US" dirty="0" smtClean="0">
                <a:latin typeface="Times New Roman"/>
                <a:cs typeface="Times New Roman"/>
              </a:rPr>
              <a:t>Methods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Manual Study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Rule-based methods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Cannot scale up (labor-intensive)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Automatic Learning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Decision tree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Naïve Bayes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K-nearest neighbor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Neural Network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……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2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and random forest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1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Training dataset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03585"/>
              </p:ext>
            </p:extLst>
          </p:nvPr>
        </p:nvGraphicFramePr>
        <p:xfrm>
          <a:off x="1130300" y="1603375"/>
          <a:ext cx="6883400" cy="47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/>
                <a:gridCol w="1376680"/>
                <a:gridCol w="1376680"/>
                <a:gridCol w="1376680"/>
                <a:gridCol w="1376680"/>
              </a:tblGrid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Age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Income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Student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Credit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rating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Buy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Pro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…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7086600" y="1117600"/>
            <a:ext cx="393700" cy="384175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1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 Decision Tree for “Buy Mac Pro”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16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57200" y="1473200"/>
            <a:ext cx="8204200" cy="3962400"/>
            <a:chOff x="457200" y="1473200"/>
            <a:chExt cx="8204200" cy="3962400"/>
          </a:xfrm>
        </p:grpSpPr>
        <p:sp>
          <p:nvSpPr>
            <p:cNvPr id="5" name="Rectangle 4"/>
            <p:cNvSpPr/>
            <p:nvPr/>
          </p:nvSpPr>
          <p:spPr>
            <a:xfrm>
              <a:off x="3860800" y="1473200"/>
              <a:ext cx="876300" cy="4699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Age?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70000" y="3251200"/>
              <a:ext cx="1066800" cy="4699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Student?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10300" y="3251200"/>
              <a:ext cx="1511300" cy="4699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Credit rating?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866900" y="24003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&lt;= 30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51500" y="24003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&gt;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556000" y="2400300"/>
              <a:ext cx="15367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31 …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57200" y="41656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No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197100" y="41529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89500" y="4152900"/>
              <a:ext cx="1574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Excellent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848600" y="41656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Fair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937000" y="3251200"/>
              <a:ext cx="787400" cy="469900"/>
            </a:xfrm>
            <a:prstGeom prst="round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7200" y="4965700"/>
              <a:ext cx="787400" cy="469900"/>
            </a:xfrm>
            <a:prstGeom prst="round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No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97100" y="4965700"/>
              <a:ext cx="787400" cy="469900"/>
            </a:xfrm>
            <a:prstGeom prst="round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257800" y="4965700"/>
              <a:ext cx="787400" cy="469900"/>
            </a:xfrm>
            <a:prstGeom prst="round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No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861300" y="4965700"/>
              <a:ext cx="787400" cy="469900"/>
            </a:xfrm>
            <a:prstGeom prst="round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2603500" y="1841500"/>
              <a:ext cx="952500" cy="457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953000" y="1841500"/>
              <a:ext cx="1257300" cy="457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727200" y="2806700"/>
              <a:ext cx="2794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876300" y="3797300"/>
              <a:ext cx="647700" cy="3429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4"/>
              <a:endCxn id="16" idx="0"/>
            </p:cNvCxnSpPr>
            <p:nvPr/>
          </p:nvCxnSpPr>
          <p:spPr>
            <a:xfrm flipH="1">
              <a:off x="850900" y="45720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553200" y="2806700"/>
              <a:ext cx="4064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051050" y="3797300"/>
              <a:ext cx="552450" cy="330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2603500" y="45720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0" idx="4"/>
              <a:endCxn id="15" idx="0"/>
            </p:cNvCxnSpPr>
            <p:nvPr/>
          </p:nvCxnSpPr>
          <p:spPr>
            <a:xfrm>
              <a:off x="4324350" y="2806700"/>
              <a:ext cx="6350" cy="444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638800" y="45720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8255000" y="45974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5734050" y="3771900"/>
              <a:ext cx="742950" cy="3429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7702550" y="3810000"/>
              <a:ext cx="552450" cy="330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292600" y="1955800"/>
              <a:ext cx="6350" cy="444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81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to Build Decision Trees 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700"/>
            <a:ext cx="8229600" cy="47164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Basic algorithm (a greedy algorithm)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Tree is constructed in a top-down recursive divide-and-conquer manner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At start, all the training samples are at the root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Select the attribute that maximizes a predefined metric (e.g., information gain)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Samples are partitioned recursively based on the selected attributes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to Build Decision Trees (2)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700"/>
            <a:ext cx="8229600" cy="47164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Conditions for stopping partitioning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All samples for a given node belong to the same class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There are no attributes left for more partitioning – majority vote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There are no samples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3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0"/>
            <a:ext cx="8229600" cy="11049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Example for Building Decision Trees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800" y="1140936"/>
            <a:ext cx="246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Available attributes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Age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Income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Student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Credit rating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165600" y="1511300"/>
            <a:ext cx="876300" cy="4699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Age?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4800" y="3289300"/>
            <a:ext cx="1066800" cy="4699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Student?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15100" y="3289300"/>
            <a:ext cx="1511300" cy="4699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Credit rating?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41800" y="3289300"/>
            <a:ext cx="787400" cy="4699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Yes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62000" y="5003800"/>
            <a:ext cx="787400" cy="4699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No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01900" y="5003800"/>
            <a:ext cx="787400" cy="4699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Yes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562600" y="5003800"/>
            <a:ext cx="787400" cy="4699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No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166100" y="5003800"/>
            <a:ext cx="787400" cy="469900"/>
          </a:xfrm>
          <a:prstGeom prst="round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Yes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32000" y="2844800"/>
            <a:ext cx="279400" cy="3937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58000" y="2844800"/>
            <a:ext cx="406400" cy="3937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62000" y="3835400"/>
            <a:ext cx="2552700" cy="1168400"/>
            <a:chOff x="762000" y="3835400"/>
            <a:chExt cx="2552700" cy="1168400"/>
          </a:xfrm>
        </p:grpSpPr>
        <p:sp>
          <p:nvSpPr>
            <p:cNvPr id="13" name="Oval 12"/>
            <p:cNvSpPr/>
            <p:nvPr/>
          </p:nvSpPr>
          <p:spPr>
            <a:xfrm>
              <a:off x="762000" y="42037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No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501900" y="41910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181100" y="3835400"/>
              <a:ext cx="647700" cy="3429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4"/>
              <a:endCxn id="18" idx="0"/>
            </p:cNvCxnSpPr>
            <p:nvPr/>
          </p:nvCxnSpPr>
          <p:spPr>
            <a:xfrm flipH="1">
              <a:off x="1155700" y="46101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355850" y="3835400"/>
              <a:ext cx="552450" cy="330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908300" y="46101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>
            <a:stCxn id="12" idx="4"/>
            <a:endCxn id="17" idx="0"/>
          </p:cNvCxnSpPr>
          <p:nvPr/>
        </p:nvCxnSpPr>
        <p:spPr>
          <a:xfrm>
            <a:off x="4629150" y="2844800"/>
            <a:ext cx="6350" cy="4445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194300" y="3810000"/>
            <a:ext cx="3771900" cy="1219200"/>
            <a:chOff x="5194300" y="3810000"/>
            <a:chExt cx="3771900" cy="1219200"/>
          </a:xfrm>
        </p:grpSpPr>
        <p:sp>
          <p:nvSpPr>
            <p:cNvPr id="15" name="Oval 14"/>
            <p:cNvSpPr/>
            <p:nvPr/>
          </p:nvSpPr>
          <p:spPr>
            <a:xfrm>
              <a:off x="5194300" y="4191000"/>
              <a:ext cx="1574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Excellent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153400" y="4203700"/>
              <a:ext cx="8128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Fair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5943600" y="46101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8559800" y="4635500"/>
              <a:ext cx="12700" cy="393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6038850" y="3810000"/>
              <a:ext cx="742950" cy="3429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8007350" y="3848100"/>
              <a:ext cx="552450" cy="330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171700" y="1879600"/>
            <a:ext cx="4991100" cy="965200"/>
            <a:chOff x="2171700" y="1879600"/>
            <a:chExt cx="4991100" cy="965200"/>
          </a:xfrm>
        </p:grpSpPr>
        <p:sp>
          <p:nvSpPr>
            <p:cNvPr id="10" name="Oval 9"/>
            <p:cNvSpPr/>
            <p:nvPr/>
          </p:nvSpPr>
          <p:spPr>
            <a:xfrm>
              <a:off x="2171700" y="24384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&lt;= 30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956300" y="24384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&gt;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860800" y="2438400"/>
              <a:ext cx="15367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31 …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2908300" y="1879600"/>
              <a:ext cx="952500" cy="457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257800" y="1879600"/>
              <a:ext cx="1257300" cy="4572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97400" y="1993900"/>
              <a:ext cx="6350" cy="444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Magnetic Disk 35"/>
          <p:cNvSpPr/>
          <p:nvPr/>
        </p:nvSpPr>
        <p:spPr>
          <a:xfrm>
            <a:off x="5727700" y="1140936"/>
            <a:ext cx="1371600" cy="852964"/>
          </a:xfrm>
          <a:prstGeom prst="flowChartMagneticDisk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Training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8" name="Magnetic Disk 37"/>
          <p:cNvSpPr/>
          <p:nvPr/>
        </p:nvSpPr>
        <p:spPr>
          <a:xfrm>
            <a:off x="838200" y="2933700"/>
            <a:ext cx="736600" cy="266700"/>
          </a:xfrm>
          <a:prstGeom prst="flowChartMagneticDisk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9" name="Magnetic Disk 38"/>
          <p:cNvSpPr/>
          <p:nvPr/>
        </p:nvSpPr>
        <p:spPr>
          <a:xfrm>
            <a:off x="4889500" y="2952750"/>
            <a:ext cx="736600" cy="266700"/>
          </a:xfrm>
          <a:prstGeom prst="flowChartMagneticDisk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0" name="Magnetic Disk 39"/>
          <p:cNvSpPr/>
          <p:nvPr/>
        </p:nvSpPr>
        <p:spPr>
          <a:xfrm>
            <a:off x="7353300" y="2933700"/>
            <a:ext cx="736600" cy="266700"/>
          </a:xfrm>
          <a:prstGeom prst="flowChartMagneticDisk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55800" y="5537200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Metrics for attribute selection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Information gain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Gain ratio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Gini</a:t>
            </a:r>
            <a:r>
              <a:rPr lang="en-US" dirty="0" smtClean="0">
                <a:latin typeface="Times New Roman"/>
                <a:cs typeface="Times New Roman"/>
              </a:rPr>
              <a:t> index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81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6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u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68" y="4849167"/>
            <a:ext cx="1007101" cy="1007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AI Dream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bric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2" y="5735456"/>
            <a:ext cx="768123" cy="5116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96438" y="1362303"/>
            <a:ext cx="1271362" cy="1292958"/>
            <a:chOff x="3896438" y="1362303"/>
            <a:chExt cx="1271362" cy="1292958"/>
          </a:xfrm>
        </p:grpSpPr>
        <p:pic>
          <p:nvPicPr>
            <p:cNvPr id="8" name="Picture 7" descr="par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449" y="1731635"/>
              <a:ext cx="923626" cy="92362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96438" y="1362303"/>
              <a:ext cx="1271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/>
                <a:t>AI Paradise</a:t>
              </a:r>
              <a:endParaRPr lang="en-US" i="1" dirty="0"/>
            </a:p>
          </p:txBody>
        </p:sp>
      </p:grpSp>
      <p:sp>
        <p:nvSpPr>
          <p:cNvPr id="11" name="Oval Callout 10"/>
          <p:cNvSpPr/>
          <p:nvPr/>
        </p:nvSpPr>
        <p:spPr>
          <a:xfrm>
            <a:off x="6683081" y="4083774"/>
            <a:ext cx="1731750" cy="952399"/>
          </a:xfrm>
          <a:prstGeom prst="wedgeEllipseCallout">
            <a:avLst>
              <a:gd name="adj1" fmla="val -60000"/>
              <a:gd name="adj2" fmla="val 8093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Machines are smart like us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hu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9" y="5355486"/>
            <a:ext cx="1007101" cy="1007101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6835481" y="5317271"/>
            <a:ext cx="1731750" cy="952399"/>
          </a:xfrm>
          <a:prstGeom prst="wedgeEllipseCallout">
            <a:avLst>
              <a:gd name="adj1" fmla="val -67500"/>
              <a:gd name="adj2" fmla="val 517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lay video games all day!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821450" y="3882338"/>
            <a:ext cx="1731750" cy="952399"/>
          </a:xfrm>
          <a:prstGeom prst="wedgeEllipseCallout">
            <a:avLst>
              <a:gd name="adj1" fmla="val 16667"/>
              <a:gd name="adj2" fmla="val 80935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Why we intelligent?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94568" y="5533102"/>
            <a:ext cx="1843934" cy="646331"/>
            <a:chOff x="2294568" y="5533102"/>
            <a:chExt cx="1843934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2294568" y="5533102"/>
              <a:ext cx="106791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Machine learning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477931" y="5856268"/>
              <a:ext cx="66057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339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2" animBg="1"/>
      <p:bldP spid="14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Attribute Selection: Information Gain (1)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Entropy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Y, the variable for class labels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p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, be the probability that an arbitrary sample belongs to class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expected information (entropy) H(Y) needed to classify a sample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871738"/>
              </p:ext>
            </p:extLst>
          </p:nvPr>
        </p:nvGraphicFramePr>
        <p:xfrm>
          <a:off x="1593850" y="4864100"/>
          <a:ext cx="278024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Equation" r:id="rId3" imgW="1409700" imgH="457200" progId="Equation.3">
                  <p:embed/>
                </p:oleObj>
              </mc:Choice>
              <mc:Fallback>
                <p:oleObj name="Equation" r:id="rId3" imgW="1409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3850" y="4864100"/>
                        <a:ext cx="2780242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ntr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4229100"/>
            <a:ext cx="2489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Attribute Selection: Information Gain (2)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7672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Conditional entropy H(Y|A)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Information needed to perform classification after using attribute </a:t>
            </a:r>
            <a:r>
              <a:rPr lang="en-US" dirty="0">
                <a:latin typeface="Times New Roman"/>
                <a:cs typeface="Times New Roman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to split the training data 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Information gain by branching on attribute 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040514"/>
              </p:ext>
            </p:extLst>
          </p:nvPr>
        </p:nvGraphicFramePr>
        <p:xfrm>
          <a:off x="2244725" y="3014663"/>
          <a:ext cx="470535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" name="Equation" r:id="rId3" imgW="1955800" imgH="368300" progId="Equation.3">
                  <p:embed/>
                </p:oleObj>
              </mc:Choice>
              <mc:Fallback>
                <p:oleObj name="Equation" r:id="rId3" imgW="1955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4725" y="3014663"/>
                        <a:ext cx="4705350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64682"/>
              </p:ext>
            </p:extLst>
          </p:nvPr>
        </p:nvGraphicFramePr>
        <p:xfrm>
          <a:off x="2579688" y="4800600"/>
          <a:ext cx="40338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" name="Equation" r:id="rId5" imgW="1676400" imgH="203200" progId="Equation.3">
                  <p:embed/>
                </p:oleObj>
              </mc:Choice>
              <mc:Fallback>
                <p:oleObj name="Equation" r:id="rId5" imgW="1676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9688" y="4800600"/>
                        <a:ext cx="403383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16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Example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41712"/>
              </p:ext>
            </p:extLst>
          </p:nvPr>
        </p:nvGraphicFramePr>
        <p:xfrm>
          <a:off x="457200" y="1798320"/>
          <a:ext cx="3606800" cy="382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360"/>
                <a:gridCol w="721360"/>
                <a:gridCol w="721360"/>
                <a:gridCol w="721360"/>
                <a:gridCol w="721360"/>
              </a:tblGrid>
              <a:tr h="4069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Age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Income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Student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Credit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rating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Buy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Pro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31 …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…</a:t>
                      </a:r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Yes</a:t>
                      </a:r>
                      <a:endParaRPr lang="en-US" sz="1000" dirty="0"/>
                    </a:p>
                  </a:txBody>
                  <a:tcPr/>
                </a:tc>
              </a:tr>
              <a:tr h="24416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0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No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911531"/>
              </p:ext>
            </p:extLst>
          </p:nvPr>
        </p:nvGraphicFramePr>
        <p:xfrm>
          <a:off x="4619625" y="1675018"/>
          <a:ext cx="4314825" cy="66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9" name="Equation" r:id="rId3" imgW="2540000" imgH="393700" progId="Equation.3">
                  <p:embed/>
                </p:oleObj>
              </mc:Choice>
              <mc:Fallback>
                <p:oleObj name="Equation" r:id="rId3" imgW="2540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9625" y="1675018"/>
                        <a:ext cx="4314825" cy="66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4222750" y="2457450"/>
            <a:ext cx="4916488" cy="2846388"/>
            <a:chOff x="4222750" y="2457450"/>
            <a:chExt cx="4916488" cy="2846388"/>
          </a:xfrm>
        </p:grpSpPr>
        <p:sp>
          <p:nvSpPr>
            <p:cNvPr id="5" name="Rectangle 4"/>
            <p:cNvSpPr/>
            <p:nvPr/>
          </p:nvSpPr>
          <p:spPr>
            <a:xfrm>
              <a:off x="6324600" y="2457450"/>
              <a:ext cx="876300" cy="4699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Age?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048250" y="4114800"/>
              <a:ext cx="0" cy="4191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4502150" y="36195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&lt;= 30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727950" y="3594100"/>
              <a:ext cx="12065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&gt;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994400" y="3606800"/>
              <a:ext cx="1536700" cy="406400"/>
            </a:xfrm>
            <a:prstGeom prst="ellipse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31 … 40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289550" y="2927350"/>
              <a:ext cx="952500" cy="5778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200900" y="2927350"/>
              <a:ext cx="1009650" cy="5778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762750" y="3022600"/>
              <a:ext cx="6350" cy="444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222750" y="4622800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 “Yes”, 3 “No”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0431276"/>
                </p:ext>
              </p:extLst>
            </p:nvPr>
          </p:nvGraphicFramePr>
          <p:xfrm>
            <a:off x="4418013" y="5022850"/>
            <a:ext cx="1203325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80" name="Equation" r:id="rId5" imgW="876300" imgH="203200" progId="Equation.3">
                    <p:embed/>
                  </p:oleObj>
                </mc:Choice>
                <mc:Fallback>
                  <p:oleObj name="Equation" r:id="rId5" imgW="876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18013" y="5022850"/>
                          <a:ext cx="1203325" cy="280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6762750" y="4082018"/>
              <a:ext cx="0" cy="4191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937250" y="4590018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 “Yes”, 0 “No”</a:t>
              </a:r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9624560"/>
                </p:ext>
              </p:extLst>
            </p:nvPr>
          </p:nvGraphicFramePr>
          <p:xfrm>
            <a:off x="6297613" y="4989513"/>
            <a:ext cx="873125" cy="280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81" name="Equation" r:id="rId7" imgW="635000" imgH="203200" progId="Equation.3">
                    <p:embed/>
                  </p:oleObj>
                </mc:Choice>
                <mc:Fallback>
                  <p:oleObj name="Equation" r:id="rId7" imgW="635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297613" y="4989513"/>
                          <a:ext cx="873125" cy="280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/>
            <p:nvPr/>
          </p:nvCxnSpPr>
          <p:spPr>
            <a:xfrm>
              <a:off x="8313738" y="4061936"/>
              <a:ext cx="0" cy="4191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488238" y="4569936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 “Yes”, 2 “No”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9515883"/>
                </p:ext>
              </p:extLst>
            </p:nvPr>
          </p:nvGraphicFramePr>
          <p:xfrm>
            <a:off x="7683500" y="4962525"/>
            <a:ext cx="1203325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82" name="Equation" r:id="rId9" imgW="876300" imgH="215900" progId="Equation.3">
                    <p:embed/>
                  </p:oleObj>
                </mc:Choice>
                <mc:Fallback>
                  <p:oleObj name="Equation" r:id="rId9" imgW="8763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683500" y="4962525"/>
                          <a:ext cx="1203325" cy="298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286676"/>
              </p:ext>
            </p:extLst>
          </p:nvPr>
        </p:nvGraphicFramePr>
        <p:xfrm>
          <a:off x="4437062" y="5302614"/>
          <a:ext cx="4287838" cy="514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83" name="Equation" r:id="rId11" imgW="3276600" imgH="393700" progId="Equation.3">
                  <p:embed/>
                </p:oleObj>
              </mc:Choice>
              <mc:Fallback>
                <p:oleObj name="Equation" r:id="rId11" imgW="327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7062" y="5302614"/>
                        <a:ext cx="4287838" cy="514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99174"/>
              </p:ext>
            </p:extLst>
          </p:nvPr>
        </p:nvGraphicFramePr>
        <p:xfrm>
          <a:off x="4349750" y="5936560"/>
          <a:ext cx="4631427" cy="375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84" name="Equation" r:id="rId13" imgW="2514600" imgH="203200" progId="Equation.3">
                  <p:embed/>
                </p:oleObj>
              </mc:Choice>
              <mc:Fallback>
                <p:oleObj name="Equation" r:id="rId13" imgW="2514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49750" y="5936560"/>
                        <a:ext cx="4631427" cy="375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3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Continuous-Valued Attributes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9700"/>
            <a:ext cx="8229600" cy="47164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 attribute A be a continuous-valued attribute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Determine the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best split point</a:t>
            </a:r>
            <a:r>
              <a:rPr lang="en-US" dirty="0" smtClean="0">
                <a:latin typeface="Times New Roman"/>
                <a:cs typeface="Times New Roman"/>
              </a:rPr>
              <a:t> for A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Sore the values of A by increasing order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midpoint between each pair of adjacent values is considered as a possible split point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.g., (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+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baseline="-25000" dirty="0" smtClean="0">
                <a:latin typeface="Times New Roman"/>
                <a:cs typeface="Times New Roman"/>
              </a:rPr>
              <a:t>i+1</a:t>
            </a:r>
            <a:r>
              <a:rPr lang="en-US" dirty="0" smtClean="0">
                <a:latin typeface="Times New Roman"/>
                <a:cs typeface="Times New Roman"/>
              </a:rPr>
              <a:t>)/2 is the split point between </a:t>
            </a:r>
            <a:r>
              <a:rPr lang="en-US" i="1" dirty="0" err="1" smtClean="0">
                <a:latin typeface="Times New Roman"/>
                <a:cs typeface="Times New Roman"/>
              </a:rPr>
              <a:t>a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baseline="-25000" dirty="0" smtClean="0">
                <a:latin typeface="Times New Roman"/>
                <a:cs typeface="Times New Roman"/>
              </a:rPr>
              <a:t>i+1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split point with the minimum entropy for A is selected as the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split-point</a:t>
            </a:r>
            <a:r>
              <a:rPr lang="en-US" dirty="0" smtClean="0">
                <a:latin typeface="Times New Roman"/>
                <a:cs typeface="Times New Roman"/>
              </a:rPr>
              <a:t> for A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Split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Samples in one partition satisfy A ≤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split-point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Samples in the other partition satisfy A &gt;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split-point</a:t>
            </a:r>
            <a:endParaRPr lang="en-US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6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Attribute Selection: Gain Ratio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7037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Information gain is biased towards attributes with a large number of different values</a:t>
            </a:r>
          </a:p>
          <a:p>
            <a:pPr lvl="1"/>
            <a:r>
              <a:rPr lang="en-US" dirty="0" err="1">
                <a:latin typeface="Times New Roman"/>
                <a:cs typeface="Times New Roman"/>
              </a:rPr>
              <a:t>e</a:t>
            </a:r>
            <a:r>
              <a:rPr lang="en-US" dirty="0" err="1" smtClean="0">
                <a:latin typeface="Times New Roman"/>
                <a:cs typeface="Times New Roman"/>
              </a:rPr>
              <a:t>.g</a:t>
            </a:r>
            <a:r>
              <a:rPr lang="en-US" dirty="0" smtClean="0">
                <a:latin typeface="Times New Roman"/>
                <a:cs typeface="Times New Roman"/>
              </a:rPr>
              <a:t>, SSN, cell phone number, etc.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Gain ratio is designed to overcome this problem by normalized gain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SplitInfo: entropy of attribute A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The attribute with the </a:t>
            </a:r>
            <a:r>
              <a:rPr lang="en-US" i="1" dirty="0" smtClean="0">
                <a:latin typeface="Times New Roman"/>
                <a:cs typeface="Times New Roman"/>
              </a:rPr>
              <a:t>maximum</a:t>
            </a:r>
            <a:r>
              <a:rPr lang="en-US" dirty="0" smtClean="0">
                <a:latin typeface="Times New Roman"/>
                <a:cs typeface="Times New Roman"/>
              </a:rPr>
              <a:t> gain ratio is selected as the splitting attribute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016862"/>
              </p:ext>
            </p:extLst>
          </p:nvPr>
        </p:nvGraphicFramePr>
        <p:xfrm>
          <a:off x="2651125" y="4248854"/>
          <a:ext cx="3851275" cy="70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1125" y="4248854"/>
                        <a:ext cx="3851275" cy="704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888540"/>
              </p:ext>
            </p:extLst>
          </p:nvPr>
        </p:nvGraphicFramePr>
        <p:xfrm>
          <a:off x="2386013" y="4906963"/>
          <a:ext cx="45339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" name="Equation" r:id="rId5" imgW="2362200" imgH="203200" progId="Equation.3">
                  <p:embed/>
                </p:oleObj>
              </mc:Choice>
              <mc:Fallback>
                <p:oleObj name="Equation" r:id="rId5" imgW="2362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6013" y="4906963"/>
                        <a:ext cx="4533900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Comparison between Attribute Selection Metrics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47418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In general, both perform well, but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Information gain: biased towards multivalued attributes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Gain ratio: tends to prefer unbalanced splits in which one partition is much smaller than others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entr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044950"/>
            <a:ext cx="2489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Overfitting in Decision Trees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47418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Overfitting: An induced tree may too good to be true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Too many branches, some may reflect anomalies due to noise or outliers in training samples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Poor accuracy for unseen samples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Two approaches to avoid overfitting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Pre-pruning: Halt tree construction early</a:t>
            </a:r>
          </a:p>
          <a:p>
            <a:pPr lvl="2"/>
            <a:r>
              <a:rPr lang="en-US" sz="2000" dirty="0" smtClean="0">
                <a:latin typeface="Times New Roman"/>
                <a:cs typeface="Times New Roman"/>
              </a:rPr>
              <a:t>Define a metric to quantify the complexity of a decision tree</a:t>
            </a:r>
          </a:p>
          <a:p>
            <a:pPr lvl="2"/>
            <a:r>
              <a:rPr lang="en-US" sz="2000" dirty="0" smtClean="0">
                <a:latin typeface="Times New Roman"/>
                <a:cs typeface="Times New Roman"/>
              </a:rPr>
              <a:t>In construction, do not split a node if this would result in a </a:t>
            </a:r>
            <a:r>
              <a:rPr lang="en-US" sz="2000" i="1" dirty="0" smtClean="0">
                <a:latin typeface="Times New Roman"/>
                <a:cs typeface="Times New Roman"/>
              </a:rPr>
              <a:t>too complex</a:t>
            </a:r>
            <a:r>
              <a:rPr lang="en-US" sz="2000" dirty="0" smtClean="0">
                <a:latin typeface="Times New Roman"/>
                <a:cs typeface="Times New Roman"/>
              </a:rPr>
              <a:t> tree </a:t>
            </a:r>
          </a:p>
          <a:p>
            <a:pPr lvl="2"/>
            <a:r>
              <a:rPr lang="en-US" sz="2000" dirty="0" smtClean="0">
                <a:latin typeface="Times New Roman"/>
                <a:cs typeface="Times New Roman"/>
              </a:rPr>
              <a:t>Problem: difficult to define such a metric and a threshold indicating too complex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Post-pruning: Remove branches when a tree is built up</a:t>
            </a:r>
          </a:p>
          <a:p>
            <a:pPr lvl="2"/>
            <a:r>
              <a:rPr lang="en-US" sz="2000" dirty="0" smtClean="0">
                <a:latin typeface="Times New Roman"/>
                <a:cs typeface="Times New Roman"/>
              </a:rPr>
              <a:t>Use a set of data different from the training data to decide which branches will be removed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0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Decision Tree to Random Forest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tre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123132"/>
            <a:ext cx="2171700" cy="1738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4100" y="166146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Decision Tree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100" y="4356100"/>
            <a:ext cx="354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How to further improve the accuracy? </a:t>
            </a:r>
            <a:endParaRPr lang="en-US" sz="24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75184" y="1661467"/>
            <a:ext cx="2991873" cy="2643613"/>
            <a:chOff x="4975184" y="1661467"/>
            <a:chExt cx="2991873" cy="2643613"/>
          </a:xfrm>
        </p:grpSpPr>
        <p:sp>
          <p:nvSpPr>
            <p:cNvPr id="8" name="TextBox 7"/>
            <p:cNvSpPr txBox="1"/>
            <p:nvPr/>
          </p:nvSpPr>
          <p:spPr>
            <a:xfrm>
              <a:off x="5098698" y="1661467"/>
              <a:ext cx="274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Times New Roman"/>
                  <a:cs typeface="Times New Roman"/>
                </a:rPr>
                <a:t>Random Forest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pic>
          <p:nvPicPr>
            <p:cNvPr id="9" name="Picture 8" descr="tree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304" y="3115256"/>
              <a:ext cx="1486191" cy="1189824"/>
            </a:xfrm>
            <a:prstGeom prst="rect">
              <a:avLst/>
            </a:prstGeom>
          </p:spPr>
        </p:pic>
        <p:pic>
          <p:nvPicPr>
            <p:cNvPr id="10" name="Picture 9" descr="tree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33" y="2123132"/>
              <a:ext cx="1341524" cy="992124"/>
            </a:xfrm>
            <a:prstGeom prst="rect">
              <a:avLst/>
            </a:prstGeom>
          </p:spPr>
        </p:pic>
        <p:pic>
          <p:nvPicPr>
            <p:cNvPr id="11" name="Picture 10" descr="tree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184" y="2123132"/>
              <a:ext cx="1263439" cy="99212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781550" y="4488596"/>
            <a:ext cx="38036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How many trees?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How different?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How to fuse their outputs?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91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Random Forest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800" dirty="0" smtClean="0">
                <a:latin typeface="Times New Roman"/>
                <a:cs typeface="Times New Roman"/>
              </a:rPr>
              <a:t>An ensemble method using many decision trees</a:t>
            </a: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endParaRPr lang="en-US" sz="2800" dirty="0" smtClean="0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r>
              <a:rPr lang="en-US" sz="2800" dirty="0" smtClean="0">
                <a:latin typeface="Times New Roman"/>
                <a:cs typeface="Times New Roman"/>
              </a:rPr>
              <a:t>Aiming at improving prediction accuracy</a:t>
            </a:r>
          </a:p>
          <a:p>
            <a:pPr>
              <a:lnSpc>
                <a:spcPct val="130000"/>
              </a:lnSpc>
            </a:pPr>
            <a:endParaRPr lang="en-US" sz="2800" dirty="0" smtClean="0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r>
              <a:rPr lang="en-US" sz="2800" dirty="0" smtClean="0">
                <a:latin typeface="Times New Roman"/>
                <a:cs typeface="Times New Roman"/>
              </a:rPr>
              <a:t>Encouraging diversity among the trees</a:t>
            </a:r>
          </a:p>
          <a:p>
            <a:pPr>
              <a:lnSpc>
                <a:spcPct val="130000"/>
              </a:lnSpc>
            </a:pPr>
            <a:endParaRPr lang="en-US" sz="2800" dirty="0" smtClean="0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r>
              <a:rPr lang="en-US" sz="2800" dirty="0" smtClean="0">
                <a:latin typeface="Times New Roman"/>
                <a:cs typeface="Times New Roman"/>
              </a:rPr>
              <a:t>Main ideas: Bootstrap and Ensemble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0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Bootstrap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How it works?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Given a dataset of N samples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Draw N samples </a:t>
            </a:r>
            <a:r>
              <a:rPr lang="en-US" i="1" dirty="0" smtClean="0">
                <a:latin typeface="Times New Roman"/>
                <a:cs typeface="Times New Roman"/>
              </a:rPr>
              <a:t>with replacement</a:t>
            </a:r>
            <a:r>
              <a:rPr lang="en-US" dirty="0" smtClean="0">
                <a:latin typeface="Times New Roman"/>
                <a:cs typeface="Times New Roman"/>
              </a:rPr>
              <a:t> to create a new dataset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Repeat K times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Get K datasets drawn from the same population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Why is it useful?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Allow one to simulate repeated statistical experiments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Statistics computed from bootstrap samples are usually unbiased </a:t>
            </a:r>
            <a:r>
              <a:rPr lang="en-US" baseline="30000" dirty="0" smtClean="0">
                <a:latin typeface="Times New Roman"/>
                <a:cs typeface="Times New Roman"/>
              </a:rPr>
              <a:t>[1]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55626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[1] https://</a:t>
            </a:r>
            <a:r>
              <a:rPr lang="en-US" dirty="0" err="1" smtClean="0">
                <a:solidFill>
                  <a:schemeClr val="tx1"/>
                </a:solidFill>
              </a:rPr>
              <a:t>en.wikipedia.org</a:t>
            </a:r>
            <a:r>
              <a:rPr lang="en-US" dirty="0" smtClean="0">
                <a:solidFill>
                  <a:schemeClr val="tx1"/>
                </a:solidFill>
              </a:rPr>
              <a:t>/wiki/Bootstrapping_(statistics)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03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It’s Hard to Manually Teach Machines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Computer vision is hard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motorcycl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5" y="2222266"/>
            <a:ext cx="3455474" cy="1920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7870" y="2640741"/>
            <a:ext cx="301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/>
                <a:cs typeface="Times New Roman"/>
              </a:rPr>
              <a:t>Only have two wheels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/>
                <a:cs typeface="Times New Roman"/>
              </a:rPr>
              <a:t>Mostly 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/>
                <a:cs typeface="Times New Roman"/>
              </a:rPr>
              <a:t>Some 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/>
                <a:cs typeface="Times New Roman"/>
              </a:rPr>
              <a:t>Sometimes with human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motorcycle-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8" y="4272174"/>
            <a:ext cx="2429848" cy="1514377"/>
          </a:xfrm>
          <a:prstGeom prst="rect">
            <a:avLst/>
          </a:prstGeom>
        </p:spPr>
      </p:pic>
      <p:pic>
        <p:nvPicPr>
          <p:cNvPr id="8" name="Picture 7" descr="motorcycle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56" y="4272174"/>
            <a:ext cx="2157672" cy="1618254"/>
          </a:xfrm>
          <a:prstGeom prst="rect">
            <a:avLst/>
          </a:prstGeom>
        </p:spPr>
      </p:pic>
      <p:pic>
        <p:nvPicPr>
          <p:cNvPr id="9" name="Picture 8" descr="motorcycle-4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70" y="4272174"/>
            <a:ext cx="2267008" cy="17831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18337" y="6171684"/>
            <a:ext cx="580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It’s infeasible to teach machine by a set of hand-crafted rules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896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Ensemble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Combines the results from different separate models </a:t>
            </a: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Models can be of similar or different types</a:t>
            </a: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The result from an ensemble model is usually better than the result from one of the individual models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4749800"/>
            <a:ext cx="1346200" cy="4826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Model 1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5384800"/>
            <a:ext cx="1346200" cy="4826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Model 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6200775"/>
            <a:ext cx="1346200" cy="4826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Model 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00" y="57822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400" y="5232400"/>
            <a:ext cx="1981200" cy="8937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Separate predictions from different models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00" y="5227637"/>
            <a:ext cx="1981200" cy="8937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Final combined prediction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2260600" y="4991100"/>
            <a:ext cx="1193800" cy="482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9" idx="1"/>
          </p:cNvCxnSpPr>
          <p:nvPr/>
        </p:nvCxnSpPr>
        <p:spPr>
          <a:xfrm>
            <a:off x="2260600" y="5626100"/>
            <a:ext cx="1193800" cy="5318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2260600" y="5956300"/>
            <a:ext cx="1193800" cy="48577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 flipV="1">
            <a:off x="5435600" y="5674519"/>
            <a:ext cx="1117600" cy="476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57800" y="4826000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Combination function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995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Random Forest Construction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Let B be the number of trees in the forest</a:t>
            </a: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For b = 1 to B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smtClean="0">
                <a:latin typeface="Times New Roman"/>
                <a:cs typeface="Times New Roman"/>
              </a:rPr>
              <a:t>Draw a </a:t>
            </a:r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bootstrap</a:t>
            </a:r>
            <a:r>
              <a:rPr lang="en-US" sz="2400" dirty="0" smtClean="0">
                <a:latin typeface="Times New Roman"/>
                <a:cs typeface="Times New Roman"/>
              </a:rPr>
              <a:t> dataset D</a:t>
            </a:r>
            <a:r>
              <a:rPr lang="en-US" sz="2400" baseline="-25000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 of size N from the training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smtClean="0">
                <a:latin typeface="Times New Roman"/>
                <a:cs typeface="Times New Roman"/>
              </a:rPr>
              <a:t>Grow a tree T</a:t>
            </a:r>
            <a:r>
              <a:rPr lang="en-US" sz="2400" baseline="-25000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 from D</a:t>
            </a:r>
            <a:r>
              <a:rPr lang="en-US" sz="2400" baseline="-25000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 by recursively repeating the following steps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Select </a:t>
            </a:r>
            <a:r>
              <a:rPr lang="en-US" sz="2000" i="1" dirty="0" smtClean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 variables at random for all the available variables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sz="2000" dirty="0" smtClean="0">
                <a:latin typeface="Times New Roman"/>
                <a:cs typeface="Times New Roman"/>
              </a:rPr>
              <a:t>Pick the best variable based on the predefined attribute selection metric as tree node, and partition the training samples.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Random Forest Classification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Let {T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, T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, …, T</a:t>
            </a:r>
            <a:r>
              <a:rPr lang="en-US" sz="2800" baseline="-25000" dirty="0" smtClean="0">
                <a:latin typeface="Times New Roman"/>
                <a:cs typeface="Times New Roman"/>
              </a:rPr>
              <a:t>B</a:t>
            </a:r>
            <a:r>
              <a:rPr lang="en-US" sz="2800" dirty="0" smtClean="0">
                <a:latin typeface="Times New Roman"/>
                <a:cs typeface="Times New Roman"/>
              </a:rPr>
              <a:t>}be the trees in a random forest</a:t>
            </a: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Suppose </a:t>
            </a:r>
            <a:r>
              <a:rPr lang="en-US" sz="2800" dirty="0" err="1" smtClean="0">
                <a:latin typeface="Times New Roman"/>
                <a:cs typeface="Times New Roman"/>
              </a:rPr>
              <a:t>C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800" dirty="0" smtClean="0">
                <a:latin typeface="Times New Roman"/>
                <a:cs typeface="Times New Roman"/>
              </a:rPr>
              <a:t>(x) is the class prediction for x from the b-th tree in the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344540"/>
              </p:ext>
            </p:extLst>
          </p:nvPr>
        </p:nvGraphicFramePr>
        <p:xfrm>
          <a:off x="2324100" y="3371850"/>
          <a:ext cx="4561974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" name="Equation" r:id="rId3" imgW="1905000" imgH="241300" progId="Equation.3">
                  <p:embed/>
                </p:oleObj>
              </mc:Choice>
              <mc:Fallback>
                <p:oleObj name="Equation" r:id="rId3" imgW="190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3371850"/>
                        <a:ext cx="4561974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33400" y="4173953"/>
            <a:ext cx="4592073" cy="1189824"/>
            <a:chOff x="4213184" y="2565195"/>
            <a:chExt cx="4592073" cy="1189824"/>
          </a:xfrm>
        </p:grpSpPr>
        <p:pic>
          <p:nvPicPr>
            <p:cNvPr id="8" name="Picture 7" descr="tree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304" y="2565195"/>
              <a:ext cx="1486191" cy="1189824"/>
            </a:xfrm>
            <a:prstGeom prst="rect">
              <a:avLst/>
            </a:prstGeom>
          </p:spPr>
        </p:pic>
        <p:pic>
          <p:nvPicPr>
            <p:cNvPr id="9" name="Picture 8" descr="tree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733" y="2720032"/>
              <a:ext cx="1341524" cy="992124"/>
            </a:xfrm>
            <a:prstGeom prst="rect">
              <a:avLst/>
            </a:prstGeom>
          </p:spPr>
        </p:pic>
        <p:pic>
          <p:nvPicPr>
            <p:cNvPr id="10" name="Picture 9" descr="tree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184" y="2720032"/>
              <a:ext cx="1263439" cy="99212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65200" y="5499100"/>
            <a:ext cx="3981239" cy="431800"/>
            <a:chOff x="965200" y="5499100"/>
            <a:chExt cx="3981239" cy="431800"/>
          </a:xfrm>
        </p:grpSpPr>
        <p:sp>
          <p:nvSpPr>
            <p:cNvPr id="11" name="Oval Callout 10"/>
            <p:cNvSpPr/>
            <p:nvPr/>
          </p:nvSpPr>
          <p:spPr>
            <a:xfrm>
              <a:off x="965200" y="5499100"/>
              <a:ext cx="831639" cy="431800"/>
            </a:xfrm>
            <a:prstGeom prst="wedgeEllipseCallout">
              <a:avLst>
                <a:gd name="adj1" fmla="val -19306"/>
                <a:gd name="adj2" fmla="val -9044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2568972" y="5499100"/>
              <a:ext cx="831639" cy="431800"/>
            </a:xfrm>
            <a:prstGeom prst="wedgeEllipseCallout">
              <a:avLst>
                <a:gd name="adj1" fmla="val -19306"/>
                <a:gd name="adj2" fmla="val -9044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Yes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4114800" y="5499100"/>
              <a:ext cx="831639" cy="431800"/>
            </a:xfrm>
            <a:prstGeom prst="wedgeEllipseCallout">
              <a:avLst>
                <a:gd name="adj1" fmla="val -19306"/>
                <a:gd name="adj2" fmla="val -9044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No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10200" y="4980513"/>
            <a:ext cx="339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Forest output prediction: Yes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394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Randomness in Random Forest 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Bootstrapping (randomizing the training samples)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bootstrapp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032136"/>
            <a:ext cx="7988300" cy="42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9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Randomness in Random Forest (2)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Randomized attribute selection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rf-attribu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031425"/>
            <a:ext cx="8051800" cy="4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Advantages of Random Forest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High accuracy for most datasets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Handles a very large number of input variables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Robust to overfitting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No need for pruning trees</a:t>
            </a:r>
          </a:p>
          <a:p>
            <a:r>
              <a:rPr lang="en-US" sz="2800" dirty="0">
                <a:latin typeface="Times New Roman"/>
                <a:cs typeface="Times New Roman"/>
              </a:rPr>
              <a:t>S</a:t>
            </a:r>
            <a:r>
              <a:rPr lang="en-US" sz="2800" dirty="0" smtClean="0">
                <a:latin typeface="Times New Roman"/>
                <a:cs typeface="Times New Roman"/>
              </a:rPr>
              <a:t>ample application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Object Detection in Kinect </a:t>
            </a:r>
            <a:r>
              <a:rPr lang="en-US" sz="2400" baseline="30000" dirty="0" smtClean="0">
                <a:latin typeface="Times New Roman"/>
                <a:cs typeface="Times New Roman"/>
              </a:rPr>
              <a:t>[1]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Credit evaluation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Medical diagnosis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76454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[1] Ross </a:t>
            </a:r>
            <a:r>
              <a:rPr lang="en-US" dirty="0" err="1" smtClean="0">
                <a:solidFill>
                  <a:srgbClr val="000000"/>
                </a:solidFill>
              </a:rPr>
              <a:t>Girshick</a:t>
            </a:r>
            <a:r>
              <a:rPr lang="en-US" dirty="0" smtClean="0">
                <a:solidFill>
                  <a:srgbClr val="000000"/>
                </a:solidFill>
              </a:rPr>
              <a:t>, et al. Efficient Regression of General-Activity Human Poses from Depth Images, ICCV’11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7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and support vector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Motivating Example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lr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354246"/>
            <a:ext cx="6667500" cy="3922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3200" y="5499100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Regression: Predict continuous valued output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09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Revisit Supervised Learning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does it work?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03600" y="2108200"/>
            <a:ext cx="2413000" cy="7366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Training Samples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3600" y="4902200"/>
            <a:ext cx="2413000" cy="73660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Hypothetic Model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863600" y="4724400"/>
            <a:ext cx="1193800" cy="119786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Input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99300" y="4622800"/>
            <a:ext cx="1333500" cy="1335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Output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197100" y="5105400"/>
            <a:ext cx="825500" cy="3937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045200" y="5105400"/>
            <a:ext cx="825500" cy="3937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403600" y="2933446"/>
            <a:ext cx="2413000" cy="1842008"/>
            <a:chOff x="3403600" y="2933446"/>
            <a:chExt cx="2413000" cy="1842008"/>
          </a:xfrm>
        </p:grpSpPr>
        <p:sp>
          <p:nvSpPr>
            <p:cNvPr id="6" name="Rectangle 5"/>
            <p:cNvSpPr/>
            <p:nvPr/>
          </p:nvSpPr>
          <p:spPr>
            <a:xfrm>
              <a:off x="3403600" y="3454400"/>
              <a:ext cx="2413000" cy="73660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Times New Roman"/>
                  <a:cs typeface="Times New Roman"/>
                </a:rPr>
                <a:t>Learning Algorithm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4356100" y="2933446"/>
              <a:ext cx="484632" cy="43230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4356100" y="4343146"/>
              <a:ext cx="484632" cy="43230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3900" y="5987018"/>
            <a:ext cx="8115300" cy="369332"/>
            <a:chOff x="723900" y="5987018"/>
            <a:chExt cx="8115300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723900" y="5987018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Size of house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4100" y="5987018"/>
              <a:ext cx="199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Linear function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45300" y="5987018"/>
              <a:ext cx="199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Estimated price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04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Linear Regression as Hypothetic Model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lr-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8258"/>
            <a:ext cx="3562349" cy="2095791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916827"/>
              </p:ext>
            </p:extLst>
          </p:nvPr>
        </p:nvGraphicFramePr>
        <p:xfrm>
          <a:off x="5033495" y="3019425"/>
          <a:ext cx="3039409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" name="Equation" r:id="rId4" imgW="1003300" imgH="215900" progId="Equation.3">
                  <p:embed/>
                </p:oleObj>
              </mc:Choice>
              <mc:Fallback>
                <p:oleObj name="Equation" r:id="rId4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3495" y="3019425"/>
                        <a:ext cx="3039409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394200" y="3556000"/>
            <a:ext cx="1879600" cy="775732"/>
            <a:chOff x="609600" y="5702300"/>
            <a:chExt cx="1879600" cy="775732"/>
          </a:xfrm>
        </p:grpSpPr>
        <p:sp>
          <p:nvSpPr>
            <p:cNvPr id="8" name="TextBox 7"/>
            <p:cNvSpPr txBox="1"/>
            <p:nvPr/>
          </p:nvSpPr>
          <p:spPr>
            <a:xfrm>
              <a:off x="609600" y="6108700"/>
              <a:ext cx="1879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Hypothetic model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10" name="Straight Arrow Connector 9"/>
            <p:cNvCxnSpPr>
              <a:stCxn id="8" idx="0"/>
            </p:cNvCxnSpPr>
            <p:nvPr/>
          </p:nvCxnSpPr>
          <p:spPr>
            <a:xfrm flipV="1">
              <a:off x="1549400" y="5702300"/>
              <a:ext cx="0" cy="406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613400" y="1903968"/>
            <a:ext cx="2260600" cy="1283732"/>
            <a:chOff x="5613400" y="1903968"/>
            <a:chExt cx="2260600" cy="1283732"/>
          </a:xfrm>
        </p:grpSpPr>
        <p:grpSp>
          <p:nvGrpSpPr>
            <p:cNvPr id="13" name="Group 12"/>
            <p:cNvGrpSpPr/>
            <p:nvPr/>
          </p:nvGrpSpPr>
          <p:grpSpPr>
            <a:xfrm>
              <a:off x="5613400" y="1903968"/>
              <a:ext cx="1879600" cy="1207532"/>
              <a:chOff x="609600" y="6108700"/>
              <a:chExt cx="1879600" cy="12075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09600" y="6108700"/>
                <a:ext cx="18796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Input variable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H="1">
                <a:off x="901700" y="6478032"/>
                <a:ext cx="381000" cy="8382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>
              <a:off x="6731000" y="2273300"/>
              <a:ext cx="1143000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53200" y="3556000"/>
            <a:ext cx="1879600" cy="1131332"/>
            <a:chOff x="5613400" y="1141968"/>
            <a:chExt cx="1879600" cy="1131332"/>
          </a:xfrm>
        </p:grpSpPr>
        <p:grpSp>
          <p:nvGrpSpPr>
            <p:cNvPr id="23" name="Group 22"/>
            <p:cNvGrpSpPr/>
            <p:nvPr/>
          </p:nvGrpSpPr>
          <p:grpSpPr>
            <a:xfrm>
              <a:off x="5613400" y="1141968"/>
              <a:ext cx="1879600" cy="1131332"/>
              <a:chOff x="609600" y="5346700"/>
              <a:chExt cx="1879600" cy="1131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09600" y="6108700"/>
                <a:ext cx="18796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/>
                    <a:cs typeface="Times New Roman"/>
                  </a:rPr>
                  <a:t>Parameters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901700" y="5346700"/>
                <a:ext cx="381000" cy="762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6731000" y="1141968"/>
              <a:ext cx="0" cy="76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033495" y="4914900"/>
            <a:ext cx="37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: Size of House</a:t>
            </a:r>
          </a:p>
          <a:p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): House price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7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Machines Learn “Rules” By Themselves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Training machine to see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 descr="rob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73" y="2683803"/>
            <a:ext cx="1812926" cy="12067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96081" y="4441487"/>
            <a:ext cx="3222768" cy="2279988"/>
            <a:chOff x="457200" y="2034672"/>
            <a:chExt cx="3222768" cy="2279988"/>
          </a:xfrm>
        </p:grpSpPr>
        <p:grpSp>
          <p:nvGrpSpPr>
            <p:cNvPr id="12" name="Group 11"/>
            <p:cNvGrpSpPr/>
            <p:nvPr/>
          </p:nvGrpSpPr>
          <p:grpSpPr>
            <a:xfrm>
              <a:off x="694568" y="2250559"/>
              <a:ext cx="2807132" cy="1899701"/>
              <a:chOff x="694568" y="2250559"/>
              <a:chExt cx="2807132" cy="1899701"/>
            </a:xfrm>
          </p:grpSpPr>
          <p:pic>
            <p:nvPicPr>
              <p:cNvPr id="5" name="Picture 4" descr="motorcycle-1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568" y="2250559"/>
                <a:ext cx="1404180" cy="780364"/>
              </a:xfrm>
              <a:prstGeom prst="rect">
                <a:avLst/>
              </a:prstGeom>
            </p:spPr>
          </p:pic>
          <p:pic>
            <p:nvPicPr>
              <p:cNvPr id="7" name="Picture 6" descr="motorcycle-2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1123" y="2381559"/>
                <a:ext cx="1041917" cy="649364"/>
              </a:xfrm>
              <a:prstGeom prst="rect">
                <a:avLst/>
              </a:prstGeom>
            </p:spPr>
          </p:pic>
          <p:pic>
            <p:nvPicPr>
              <p:cNvPr id="8" name="Picture 7" descr="motorcycle-3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294" y="3370768"/>
                <a:ext cx="1039322" cy="779492"/>
              </a:xfrm>
              <a:prstGeom prst="rect">
                <a:avLst/>
              </a:prstGeom>
            </p:spPr>
          </p:pic>
          <p:pic>
            <p:nvPicPr>
              <p:cNvPr id="9" name="Picture 8" descr="motorcycle-4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1123" y="3260992"/>
                <a:ext cx="1130577" cy="889268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57200" y="2034672"/>
              <a:ext cx="3222768" cy="2279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96174" y="4421017"/>
            <a:ext cx="255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Millions of </a:t>
            </a:r>
            <a:r>
              <a:rPr lang="en-US" dirty="0" err="1" smtClean="0">
                <a:latin typeface="Times New Roman"/>
                <a:cs typeface="Times New Roman"/>
              </a:rPr>
              <a:t>imges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4255126" y="4011623"/>
            <a:ext cx="474507" cy="30303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otorcycle-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6997"/>
            <a:ext cx="1871462" cy="124764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4331" y="3102514"/>
            <a:ext cx="741844" cy="303037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Callout 18"/>
          <p:cNvSpPr/>
          <p:nvPr/>
        </p:nvSpPr>
        <p:spPr>
          <a:xfrm>
            <a:off x="5851920" y="2308848"/>
            <a:ext cx="1912091" cy="793666"/>
          </a:xfrm>
          <a:prstGeom prst="wedgeEllipseCallout">
            <a:avLst>
              <a:gd name="adj1" fmla="val -61882"/>
              <a:gd name="adj2" fmla="val 406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Motorcycle!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11549" y="4213648"/>
            <a:ext cx="151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HOW?</a:t>
            </a:r>
            <a:endParaRPr lang="en-US" sz="28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87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Notations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lr-train-s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62172"/>
            <a:ext cx="3448050" cy="172077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31860"/>
              </p:ext>
            </p:extLst>
          </p:nvPr>
        </p:nvGraphicFramePr>
        <p:xfrm>
          <a:off x="5223995" y="1889125"/>
          <a:ext cx="3039409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1" name="Equation" r:id="rId4" imgW="1003300" imgH="215900" progId="Equation.3">
                  <p:embed/>
                </p:oleObj>
              </mc:Choice>
              <mc:Fallback>
                <p:oleObj name="Equation" r:id="rId4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3995" y="1889125"/>
                        <a:ext cx="3039409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54100" y="4025900"/>
            <a:ext cx="6946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m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  <a:r>
              <a:rPr lang="en-US" sz="2400" dirty="0" smtClean="0">
                <a:latin typeface="Times New Roman"/>
                <a:cs typeface="Times New Roman"/>
              </a:rPr>
              <a:t> Number of training samples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  <a:r>
              <a:rPr lang="en-US" sz="2400" dirty="0" smtClean="0">
                <a:latin typeface="Times New Roman"/>
                <a:cs typeface="Times New Roman"/>
              </a:rPr>
              <a:t> Input variables (features, e.g., size of house)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Y: Output variables (e.g., house price)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err="1" smtClean="0">
                <a:latin typeface="Times New Roman"/>
                <a:cs typeface="Times New Roman"/>
              </a:rPr>
              <a:t>θ</a:t>
            </a:r>
            <a:r>
              <a:rPr lang="en-US" sz="2400" dirty="0" smtClean="0">
                <a:latin typeface="Times New Roman"/>
                <a:cs typeface="Times New Roman"/>
              </a:rPr>
              <a:t>: Parameters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baseline="30000" dirty="0" smtClean="0">
                <a:latin typeface="Times New Roman"/>
                <a:cs typeface="Times New Roman"/>
              </a:rPr>
              <a:t>(</a:t>
            </a:r>
            <a:r>
              <a:rPr lang="en-US" sz="2400" i="1" baseline="30000" dirty="0" smtClean="0">
                <a:latin typeface="Times New Roman"/>
                <a:cs typeface="Times New Roman"/>
              </a:rPr>
              <a:t>k</a:t>
            </a:r>
            <a:r>
              <a:rPr lang="en-US" sz="2400" baseline="30000" dirty="0" smtClean="0">
                <a:latin typeface="Times New Roman"/>
                <a:cs typeface="Times New Roman"/>
              </a:rPr>
              <a:t>)</a:t>
            </a:r>
            <a:r>
              <a:rPr lang="en-US" sz="2400" dirty="0" smtClean="0">
                <a:latin typeface="Times New Roman"/>
                <a:cs typeface="Times New Roman"/>
              </a:rPr>
              <a:t>: Input variable of </a:t>
            </a:r>
            <a:r>
              <a:rPr lang="en-US" sz="2400" dirty="0" err="1" smtClean="0">
                <a:latin typeface="Times New Roman"/>
                <a:cs typeface="Times New Roman"/>
              </a:rPr>
              <a:t>k</a:t>
            </a:r>
            <a:r>
              <a:rPr lang="en-US" sz="2400" baseline="30000" dirty="0" err="1" smtClean="0">
                <a:latin typeface="Times New Roman"/>
                <a:cs typeface="Times New Roman"/>
              </a:rPr>
              <a:t>th</a:t>
            </a:r>
            <a:r>
              <a:rPr lang="en-US" sz="2400" dirty="0" smtClean="0">
                <a:latin typeface="Times New Roman"/>
                <a:cs typeface="Times New Roman"/>
              </a:rPr>
              <a:t> training sample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>
                <a:latin typeface="Times New Roman"/>
                <a:cs typeface="Times New Roman"/>
              </a:rPr>
              <a:t>y</a:t>
            </a:r>
            <a:r>
              <a:rPr lang="en-US" sz="2400" baseline="30000" dirty="0" smtClean="0">
                <a:latin typeface="Times New Roman"/>
                <a:cs typeface="Times New Roman"/>
              </a:rPr>
              <a:t>(</a:t>
            </a:r>
            <a:r>
              <a:rPr lang="en-US" sz="2400" i="1" baseline="30000" dirty="0" smtClean="0">
                <a:latin typeface="Times New Roman"/>
                <a:cs typeface="Times New Roman"/>
              </a:rPr>
              <a:t>k</a:t>
            </a:r>
            <a:r>
              <a:rPr lang="en-US" sz="2400" baseline="30000" dirty="0" smtClean="0">
                <a:latin typeface="Times New Roman"/>
                <a:cs typeface="Times New Roman"/>
              </a:rPr>
              <a:t>)</a:t>
            </a:r>
            <a:r>
              <a:rPr lang="en-US" sz="2400" dirty="0" smtClean="0">
                <a:latin typeface="Times New Roman"/>
                <a:cs typeface="Times New Roman"/>
              </a:rPr>
              <a:t>: Output variable of </a:t>
            </a:r>
            <a:r>
              <a:rPr lang="en-US" sz="2400" dirty="0" err="1" smtClean="0">
                <a:latin typeface="Times New Roman"/>
                <a:cs typeface="Times New Roman"/>
              </a:rPr>
              <a:t>k</a:t>
            </a:r>
            <a:r>
              <a:rPr lang="en-US" sz="2400" baseline="30000" dirty="0" err="1" smtClean="0">
                <a:latin typeface="Times New Roman"/>
                <a:cs typeface="Times New Roman"/>
              </a:rPr>
              <a:t>th</a:t>
            </a:r>
            <a:r>
              <a:rPr lang="en-US" sz="2400" dirty="0" smtClean="0">
                <a:latin typeface="Times New Roman"/>
                <a:cs typeface="Times New Roman"/>
              </a:rPr>
              <a:t> training sample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6700" y="3403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Hypothetic function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500" y="355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Training Samples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596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to Choose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how-to-th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54" y="1739899"/>
            <a:ext cx="6337218" cy="3505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1500" y="54864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Idea: Choose </a:t>
            </a:r>
            <a:r>
              <a:rPr lang="en-US" sz="2400" i="1" dirty="0" err="1" smtClean="0">
                <a:latin typeface="Times New Roman"/>
                <a:cs typeface="Times New Roman"/>
              </a:rPr>
              <a:t>θ</a:t>
            </a:r>
            <a:r>
              <a:rPr lang="en-US" sz="2400" dirty="0" smtClean="0">
                <a:latin typeface="Times New Roman"/>
                <a:cs typeface="Times New Roman"/>
              </a:rPr>
              <a:t> so that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 is close to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>
                <a:latin typeface="Times New Roman"/>
                <a:cs typeface="Times New Roman"/>
              </a:rPr>
              <a:t> for each training example 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>
                <a:latin typeface="Times New Roman"/>
                <a:cs typeface="Times New Roman"/>
              </a:rPr>
              <a:t>) 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001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Cost function: Square Loss Function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How to measure </a:t>
            </a:r>
            <a:r>
              <a:rPr lang="en-US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is close to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how-to-th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28" y="1966545"/>
            <a:ext cx="5506672" cy="304581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09280"/>
              </p:ext>
            </p:extLst>
          </p:nvPr>
        </p:nvGraphicFramePr>
        <p:xfrm>
          <a:off x="2139584" y="5053065"/>
          <a:ext cx="4413616" cy="1119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" name="Equation" r:id="rId4" imgW="1803400" imgH="457200" progId="Equation.3">
                  <p:embed/>
                </p:oleObj>
              </mc:Choice>
              <mc:Fallback>
                <p:oleObj name="Equation" r:id="rId4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9584" y="5053065"/>
                        <a:ext cx="4413616" cy="1119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59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Cost Function Optimization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Cost function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Goal: find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 such that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) is minimized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Method: Gradient </a:t>
            </a:r>
            <a:r>
              <a:rPr lang="en-US" dirty="0" smtClean="0">
                <a:latin typeface="Times New Roman"/>
                <a:cs typeface="Times New Roman"/>
              </a:rPr>
              <a:t>descent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757872"/>
              </p:ext>
            </p:extLst>
          </p:nvPr>
        </p:nvGraphicFramePr>
        <p:xfrm>
          <a:off x="2705100" y="2010389"/>
          <a:ext cx="3429000" cy="869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5100" y="2010389"/>
                        <a:ext cx="3429000" cy="869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010234"/>
              </p:ext>
            </p:extLst>
          </p:nvPr>
        </p:nvGraphicFramePr>
        <p:xfrm>
          <a:off x="3419475" y="4011612"/>
          <a:ext cx="2105025" cy="53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7" name="Equation" r:id="rId5" imgW="850900" imgH="215900" progId="Equation.3">
                  <p:embed/>
                </p:oleObj>
              </mc:Choice>
              <mc:Fallback>
                <p:oleObj name="Equation" r:id="rId5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9475" y="4011612"/>
                        <a:ext cx="2105025" cy="535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52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Suppose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 includes </a:t>
            </a:r>
            <a:r>
              <a:rPr lang="en-US" i="1" dirty="0" smtClean="0">
                <a:latin typeface="Times New Roman"/>
                <a:cs typeface="Times New Roman"/>
              </a:rPr>
              <a:t>θ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i="1" dirty="0" smtClean="0">
                <a:latin typeface="Times New Roman"/>
                <a:cs typeface="Times New Roman"/>
              </a:rPr>
              <a:t>θ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Goal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General idea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Start with some (random) value of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Keep updating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 to reduce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) until we end up with a minimum (hopefully)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64806"/>
              </p:ext>
            </p:extLst>
          </p:nvPr>
        </p:nvGraphicFramePr>
        <p:xfrm>
          <a:off x="3011488" y="2954338"/>
          <a:ext cx="29210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6" name="Equation" r:id="rId3" imgW="1181100" imgH="228600" progId="Equation.3">
                  <p:embed/>
                </p:oleObj>
              </mc:Choice>
              <mc:Fallback>
                <p:oleObj name="Equation" r:id="rId3" imgW="1181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1488" y="2954338"/>
                        <a:ext cx="292100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8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Example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gd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662104"/>
            <a:ext cx="7461645" cy="3877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9300" y="5549900"/>
            <a:ext cx="41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Machine Learning, Coursera, Andrew 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8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</a:t>
            </a:r>
            <a:r>
              <a:rPr lang="en-US" dirty="0" smtClean="0">
                <a:latin typeface="Times New Roman"/>
                <a:cs typeface="Times New Roman"/>
              </a:rPr>
              <a:t>: Parameter Update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para-update-l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595402"/>
            <a:ext cx="4064000" cy="3135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01126" y="2723634"/>
            <a:ext cx="57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12526" y="4392652"/>
            <a:ext cx="3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θ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baseline="-25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809251"/>
              </p:ext>
            </p:extLst>
          </p:nvPr>
        </p:nvGraphicFramePr>
        <p:xfrm>
          <a:off x="3319463" y="4672013"/>
          <a:ext cx="25082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5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9463" y="4672013"/>
                        <a:ext cx="25082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860800" y="5346700"/>
            <a:ext cx="1714500" cy="940832"/>
            <a:chOff x="3860800" y="5346700"/>
            <a:chExt cx="1714500" cy="940832"/>
          </a:xfrm>
        </p:grpSpPr>
        <p:sp>
          <p:nvSpPr>
            <p:cNvPr id="11" name="TextBox 10"/>
            <p:cNvSpPr txBox="1"/>
            <p:nvPr/>
          </p:nvSpPr>
          <p:spPr>
            <a:xfrm>
              <a:off x="3860800" y="5918200"/>
              <a:ext cx="17145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Learning ratio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V="1">
              <a:off x="4718050" y="5346700"/>
              <a:ext cx="0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182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</a:t>
            </a:r>
            <a:r>
              <a:rPr lang="en-US" dirty="0" smtClean="0">
                <a:latin typeface="Times New Roman"/>
                <a:cs typeface="Times New Roman"/>
              </a:rPr>
              <a:t>: Learning Ratio </a:t>
            </a:r>
            <a:r>
              <a:rPr lang="en-US" i="1" dirty="0" smtClean="0">
                <a:latin typeface="Times New Roman"/>
                <a:cs typeface="Times New Roman"/>
              </a:rPr>
              <a:t>α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384470"/>
              </p:ext>
            </p:extLst>
          </p:nvPr>
        </p:nvGraphicFramePr>
        <p:xfrm>
          <a:off x="3319463" y="1484313"/>
          <a:ext cx="25082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5" name="Equation" r:id="rId3" imgW="1016000" imgH="431800" progId="Equation.3">
                  <p:embed/>
                </p:oleObj>
              </mc:Choice>
              <mc:Fallback>
                <p:oleObj name="Equation" r:id="rId3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9463" y="1484313"/>
                        <a:ext cx="25082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earn-ratio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10" y="2984500"/>
            <a:ext cx="3044989" cy="2446338"/>
          </a:xfrm>
          <a:prstGeom prst="rect">
            <a:avLst/>
          </a:prstGeom>
        </p:spPr>
      </p:pic>
      <p:pic>
        <p:nvPicPr>
          <p:cNvPr id="8" name="Picture 7" descr="learn-ratio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15" y="3048000"/>
            <a:ext cx="3043886" cy="23066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7663" y="3955534"/>
            <a:ext cx="57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84468" y="3955534"/>
            <a:ext cx="57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61748" y="5246172"/>
            <a:ext cx="3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θ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2443074" y="5254110"/>
            <a:ext cx="3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θ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00" y="2677467"/>
            <a:ext cx="245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Times New Roman"/>
                <a:cs typeface="Times New Roman"/>
              </a:rPr>
              <a:t>α </a:t>
            </a:r>
            <a:r>
              <a:rPr lang="en-US" sz="2400" dirty="0" smtClean="0">
                <a:latin typeface="Times New Roman"/>
                <a:cs typeface="Times New Roman"/>
              </a:rPr>
              <a:t>is too small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8598" y="2677467"/>
            <a:ext cx="245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Times New Roman"/>
                <a:cs typeface="Times New Roman"/>
              </a:rPr>
              <a:t>α </a:t>
            </a:r>
            <a:r>
              <a:rPr lang="en-US" sz="2400" dirty="0" smtClean="0">
                <a:latin typeface="Times New Roman"/>
                <a:cs typeface="Times New Roman"/>
              </a:rPr>
              <a:t>is too big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2510" y="5750867"/>
            <a:ext cx="317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Gradient </a:t>
            </a:r>
            <a:r>
              <a:rPr lang="en-US" sz="2400" dirty="0" smtClean="0">
                <a:latin typeface="Times New Roman"/>
                <a:cs typeface="Times New Roman"/>
              </a:rPr>
              <a:t>descent </a:t>
            </a:r>
            <a:r>
              <a:rPr lang="en-US" sz="2400" dirty="0" smtClean="0">
                <a:latin typeface="Times New Roman"/>
                <a:cs typeface="Times New Roman"/>
              </a:rPr>
              <a:t>is slow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1210" y="5573067"/>
            <a:ext cx="3552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Gradient </a:t>
            </a:r>
            <a:r>
              <a:rPr lang="en-US" sz="2400" dirty="0" smtClean="0">
                <a:latin typeface="Times New Roman"/>
                <a:cs typeface="Times New Roman"/>
              </a:rPr>
              <a:t>descent </a:t>
            </a:r>
            <a:r>
              <a:rPr lang="en-US" sz="2400" dirty="0" smtClean="0">
                <a:latin typeface="Times New Roman"/>
                <a:cs typeface="Times New Roman"/>
              </a:rPr>
              <a:t>may not converge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370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</a:t>
            </a:r>
            <a:r>
              <a:rPr lang="en-US" dirty="0" smtClean="0">
                <a:latin typeface="Times New Roman"/>
                <a:cs typeface="Times New Roman"/>
              </a:rPr>
              <a:t>: Convergence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gd-conve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49" y="2692400"/>
            <a:ext cx="3407702" cy="27432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2389"/>
              </p:ext>
            </p:extLst>
          </p:nvPr>
        </p:nvGraphicFramePr>
        <p:xfrm>
          <a:off x="3255963" y="1471613"/>
          <a:ext cx="25082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3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55963" y="1471613"/>
                        <a:ext cx="25082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2895600"/>
            <a:ext cx="411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As we approach a local minimum, gradient </a:t>
            </a:r>
            <a:r>
              <a:rPr lang="en-US" sz="2800" dirty="0" smtClean="0">
                <a:latin typeface="Times New Roman"/>
                <a:cs typeface="Times New Roman"/>
              </a:rPr>
              <a:t>descent </a:t>
            </a:r>
            <a:r>
              <a:rPr lang="en-US" sz="2800" dirty="0" smtClean="0">
                <a:latin typeface="Times New Roman"/>
                <a:cs typeface="Times New Roman"/>
              </a:rPr>
              <a:t>will automatically take smaller steps. So no need to decrease </a:t>
            </a:r>
            <a:r>
              <a:rPr lang="en-US" sz="2800" i="1" dirty="0" smtClean="0">
                <a:latin typeface="Times New Roman"/>
                <a:cs typeface="Times New Roman"/>
              </a:rPr>
              <a:t>α</a:t>
            </a:r>
            <a:r>
              <a:rPr lang="en-US" sz="2800" dirty="0" smtClean="0">
                <a:latin typeface="Times New Roman"/>
                <a:cs typeface="Times New Roman"/>
              </a:rPr>
              <a:t> over time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079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 </a:t>
            </a:r>
            <a:r>
              <a:rPr lang="en-US" dirty="0" smtClean="0">
                <a:latin typeface="Times New Roman"/>
                <a:cs typeface="Times New Roman"/>
              </a:rPr>
              <a:t>Algorithm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49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17700" y="1917700"/>
            <a:ext cx="4470400" cy="3181350"/>
            <a:chOff x="1917700" y="1917700"/>
            <a:chExt cx="4470400" cy="3181350"/>
          </a:xfrm>
        </p:grpSpPr>
        <p:sp>
          <p:nvSpPr>
            <p:cNvPr id="6" name="TextBox 5"/>
            <p:cNvSpPr txBox="1"/>
            <p:nvPr/>
          </p:nvSpPr>
          <p:spPr>
            <a:xfrm>
              <a:off x="1917700" y="1917700"/>
              <a:ext cx="44704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Randomly initialize 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endParaRPr lang="en-US" sz="2800" baseline="-250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28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Repeat until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J</a:t>
              </a:r>
              <a:r>
                <a:rPr lang="en-US" sz="2800" dirty="0" smtClean="0">
                  <a:latin typeface="Times New Roman"/>
                  <a:cs typeface="Times New Roman"/>
                </a:rPr>
                <a:t>(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r>
                <a:rPr lang="en-US" sz="2800" dirty="0" smtClean="0">
                  <a:latin typeface="Times New Roman"/>
                  <a:cs typeface="Times New Roman"/>
                </a:rPr>
                <a:t>) converges  </a:t>
              </a:r>
              <a:endParaRPr lang="en-US" sz="2800" dirty="0">
                <a:latin typeface="Times New Roman"/>
                <a:cs typeface="Times New Roman"/>
              </a:endParaRPr>
            </a:p>
            <a:p>
              <a:pPr lvl="1"/>
              <a:endParaRPr lang="en-US" sz="2800" dirty="0" smtClean="0">
                <a:latin typeface="Times New Roman"/>
                <a:cs typeface="Times New Roman"/>
              </a:endParaRPr>
            </a:p>
            <a:p>
              <a:pPr marL="914400" lvl="1" indent="-457200">
                <a:buFont typeface="Arial"/>
                <a:buChar char="•"/>
              </a:pPr>
              <a:r>
                <a:rPr lang="en-US" sz="2800" dirty="0" smtClean="0">
                  <a:latin typeface="Times New Roman"/>
                  <a:cs typeface="Times New Roman"/>
                </a:rPr>
                <a:t>For each 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i</a:t>
              </a:r>
              <a:endParaRPr lang="en-US" sz="2800" i="1" dirty="0" smtClean="0">
                <a:latin typeface="Times New Roman"/>
                <a:cs typeface="Times New Roman"/>
              </a:endParaRPr>
            </a:p>
            <a:p>
              <a:pPr marL="857250" lvl="1" indent="-400050">
                <a:buFont typeface="+mj-lt"/>
                <a:buAutoNum type="romanLcPeriod"/>
              </a:pPr>
              <a:endParaRPr lang="en-US" sz="28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791272"/>
                </p:ext>
              </p:extLst>
            </p:nvPr>
          </p:nvGraphicFramePr>
          <p:xfrm>
            <a:off x="3352800" y="4270375"/>
            <a:ext cx="1941513" cy="828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3" name="Equation" r:id="rId3" imgW="1016000" imgH="431800" progId="Equation.3">
                    <p:embed/>
                  </p:oleObj>
                </mc:Choice>
                <mc:Fallback>
                  <p:oleObj name="Equation" r:id="rId3" imgW="10160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52800" y="4270375"/>
                          <a:ext cx="1941513" cy="828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621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Roadmap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Supervised learning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Decision Tree and Random Forest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Liner Regression and Support Vector Machine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Logistic Regression and Neural Network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Unsupervised learning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k-Means, k-Medoids, and Hierarchical Clustering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Mixture Modeling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Weakness: Local Minimum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local-minimum-l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13673"/>
            <a:ext cx="7520386" cy="3872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9300" y="5549900"/>
            <a:ext cx="412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Machine Learning, Coursera, Andrew Ng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132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</a:t>
            </a:r>
            <a:r>
              <a:rPr lang="en-US" sz="3600" dirty="0" smtClean="0">
                <a:latin typeface="Times New Roman"/>
                <a:cs typeface="Times New Roman"/>
              </a:rPr>
              <a:t>Descent </a:t>
            </a:r>
            <a:r>
              <a:rPr lang="en-US" sz="3600" dirty="0" smtClean="0">
                <a:latin typeface="Times New Roman"/>
                <a:cs typeface="Times New Roman"/>
              </a:rPr>
              <a:t>in Linear </a:t>
            </a:r>
            <a:r>
              <a:rPr lang="en-US" sz="3600" dirty="0" smtClean="0">
                <a:latin typeface="Times New Roman"/>
                <a:cs typeface="Times New Roman"/>
              </a:rPr>
              <a:t>Regression (1)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87900" y="1724680"/>
            <a:ext cx="378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Linear regression</a:t>
            </a: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468010"/>
              </p:ext>
            </p:extLst>
          </p:nvPr>
        </p:nvGraphicFramePr>
        <p:xfrm>
          <a:off x="5051424" y="2311400"/>
          <a:ext cx="3051175" cy="77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1424" y="2311400"/>
                        <a:ext cx="3051175" cy="774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368101"/>
              </p:ext>
            </p:extLst>
          </p:nvPr>
        </p:nvGraphicFramePr>
        <p:xfrm>
          <a:off x="5572125" y="3060700"/>
          <a:ext cx="277177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Equation" r:id="rId5" imgW="1638300" imgH="457200" progId="Equation.3">
                  <p:embed/>
                </p:oleObj>
              </mc:Choice>
              <mc:Fallback>
                <p:oleObj name="Equation" r:id="rId5" imgW="163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2125" y="3060700"/>
                        <a:ext cx="2771775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42900" y="1752600"/>
            <a:ext cx="3924300" cy="3444577"/>
            <a:chOff x="342900" y="1752600"/>
            <a:chExt cx="3924300" cy="3444577"/>
          </a:xfrm>
        </p:grpSpPr>
        <p:sp>
          <p:nvSpPr>
            <p:cNvPr id="11" name="TextBox 10"/>
            <p:cNvSpPr txBox="1"/>
            <p:nvPr/>
          </p:nvSpPr>
          <p:spPr>
            <a:xfrm>
              <a:off x="406400" y="1752600"/>
              <a:ext cx="378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Times New Roman"/>
                  <a:cs typeface="Times New Roman"/>
                </a:rPr>
                <a:t>Gradient decent</a:t>
              </a:r>
              <a:endParaRPr lang="en-US" sz="2800" dirty="0">
                <a:latin typeface="Times New Roman"/>
                <a:cs typeface="Times New Roman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42900" y="2273300"/>
              <a:ext cx="3924300" cy="2923877"/>
              <a:chOff x="1917700" y="1917700"/>
              <a:chExt cx="3924300" cy="292387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917700" y="1917700"/>
                <a:ext cx="3924300" cy="2923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>
                    <a:latin typeface="Times New Roman"/>
                    <a:cs typeface="Times New Roman"/>
                  </a:rPr>
                  <a:t>Randomly initialize </a:t>
                </a:r>
                <a:r>
                  <a:rPr lang="en-US" sz="2400" i="1" dirty="0" err="1" smtClean="0">
                    <a:latin typeface="Times New Roman"/>
                    <a:cs typeface="Times New Roman"/>
                  </a:rPr>
                  <a:t>θ</a:t>
                </a:r>
                <a:endParaRPr lang="en-US" sz="2400" baseline="-25000" dirty="0" smtClean="0">
                  <a:latin typeface="Times New Roman"/>
                  <a:cs typeface="Times New Roman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sz="2800" dirty="0" smtClean="0">
                  <a:latin typeface="Times New Roman"/>
                  <a:cs typeface="Times New Roman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 smtClean="0">
                    <a:latin typeface="Times New Roman"/>
                    <a:cs typeface="Times New Roman"/>
                  </a:rPr>
                  <a:t>Repeat until </a:t>
                </a:r>
                <a:r>
                  <a:rPr lang="en-US" sz="2400" i="1" dirty="0" smtClean="0">
                    <a:latin typeface="Times New Roman"/>
                    <a:cs typeface="Times New Roman"/>
                  </a:rPr>
                  <a:t>J</a:t>
                </a:r>
                <a:r>
                  <a:rPr lang="en-US" sz="2400" dirty="0" smtClean="0">
                    <a:latin typeface="Times New Roman"/>
                    <a:cs typeface="Times New Roman"/>
                  </a:rPr>
                  <a:t>(</a:t>
                </a:r>
                <a:r>
                  <a:rPr lang="en-US" sz="2400" i="1" dirty="0" err="1" smtClean="0">
                    <a:latin typeface="Times New Roman"/>
                    <a:cs typeface="Times New Roman"/>
                  </a:rPr>
                  <a:t>θ</a:t>
                </a:r>
                <a:r>
                  <a:rPr lang="en-US" sz="2400" dirty="0" smtClean="0">
                    <a:latin typeface="Times New Roman"/>
                    <a:cs typeface="Times New Roman"/>
                  </a:rPr>
                  <a:t>) converges  </a:t>
                </a:r>
                <a:endParaRPr lang="en-US" sz="2400" dirty="0">
                  <a:latin typeface="Times New Roman"/>
                  <a:cs typeface="Times New Roman"/>
                </a:endParaRPr>
              </a:p>
              <a:p>
                <a:pPr lvl="1"/>
                <a:endParaRPr lang="en-US" sz="2800" dirty="0" smtClean="0">
                  <a:latin typeface="Times New Roman"/>
                  <a:cs typeface="Times New Roman"/>
                </a:endParaRPr>
              </a:p>
              <a:p>
                <a:pPr marL="914400" lvl="1" indent="-457200">
                  <a:buFont typeface="Arial"/>
                  <a:buChar char="•"/>
                </a:pPr>
                <a:r>
                  <a:rPr lang="en-US" sz="2400" dirty="0" smtClean="0">
                    <a:latin typeface="Times New Roman"/>
                    <a:cs typeface="Times New Roman"/>
                  </a:rPr>
                  <a:t>For each </a:t>
                </a:r>
                <a:r>
                  <a:rPr lang="en-US" sz="2400" i="1" dirty="0">
                    <a:latin typeface="Times New Roman"/>
                    <a:cs typeface="Times New Roman"/>
                  </a:rPr>
                  <a:t>i</a:t>
                </a:r>
                <a:endParaRPr lang="en-US" sz="2400" i="1" dirty="0" smtClean="0">
                  <a:latin typeface="Times New Roman"/>
                  <a:cs typeface="Times New Roman"/>
                </a:endParaRPr>
              </a:p>
              <a:p>
                <a:pPr marL="914400" lvl="1" indent="-457200">
                  <a:buFont typeface="Arial"/>
                  <a:buChar char="•"/>
                </a:pPr>
                <a:endParaRPr lang="en-US" sz="2800" i="1" dirty="0">
                  <a:latin typeface="Times New Roman"/>
                  <a:cs typeface="Times New Roman"/>
                </a:endParaRPr>
              </a:p>
              <a:p>
                <a:pPr lvl="1"/>
                <a:endParaRPr lang="en-US" sz="2800" i="1" dirty="0" smtClean="0">
                  <a:latin typeface="Times New Roman"/>
                  <a:cs typeface="Times New Roman"/>
                </a:endParaRPr>
              </a:p>
            </p:txBody>
          </p:sp>
          <p:graphicFrame>
            <p:nvGraphicFramePr>
              <p:cNvPr id="18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60566"/>
                  </p:ext>
                </p:extLst>
              </p:nvPr>
            </p:nvGraphicFramePr>
            <p:xfrm>
              <a:off x="3251200" y="4003675"/>
              <a:ext cx="1941513" cy="828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362" name="Equation" r:id="rId7" imgW="1016000" imgH="431800" progId="Equation.3">
                      <p:embed/>
                    </p:oleObj>
                  </mc:Choice>
                  <mc:Fallback>
                    <p:oleObj name="Equation" r:id="rId7" imgW="1016000" imgH="431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251200" y="4003675"/>
                            <a:ext cx="1941513" cy="828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731303"/>
              </p:ext>
            </p:extLst>
          </p:nvPr>
        </p:nvGraphicFramePr>
        <p:xfrm>
          <a:off x="5013325" y="4102100"/>
          <a:ext cx="31797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3" name="Equation" r:id="rId9" imgW="1879600" imgH="457200" progId="Equation.3">
                  <p:embed/>
                </p:oleObj>
              </mc:Choice>
              <mc:Fallback>
                <p:oleObj name="Equation" r:id="rId9" imgW="1879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13325" y="4102100"/>
                        <a:ext cx="31797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39182"/>
              </p:ext>
            </p:extLst>
          </p:nvPr>
        </p:nvGraphicFramePr>
        <p:xfrm>
          <a:off x="5008563" y="5065713"/>
          <a:ext cx="354647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4" name="Equation" r:id="rId11" imgW="2095500" imgH="457200" progId="Equation.3">
                  <p:embed/>
                </p:oleObj>
              </mc:Choice>
              <mc:Fallback>
                <p:oleObj name="Equation" r:id="rId11" imgW="2095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08563" y="5065713"/>
                        <a:ext cx="3546475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11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</a:t>
            </a:r>
            <a:r>
              <a:rPr lang="en-US" sz="3600" dirty="0" smtClean="0">
                <a:latin typeface="Times New Roman"/>
                <a:cs typeface="Times New Roman"/>
              </a:rPr>
              <a:t>Descent </a:t>
            </a:r>
            <a:r>
              <a:rPr lang="en-US" sz="3600" dirty="0" smtClean="0">
                <a:latin typeface="Times New Roman"/>
                <a:cs typeface="Times New Roman"/>
              </a:rPr>
              <a:t>in Linear </a:t>
            </a:r>
            <a:r>
              <a:rPr lang="en-US" sz="3600" dirty="0" smtClean="0">
                <a:latin typeface="Times New Roman"/>
                <a:cs typeface="Times New Roman"/>
              </a:rPr>
              <a:t>Regression (2)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20900" y="1701800"/>
            <a:ext cx="4775200" cy="3434557"/>
            <a:chOff x="2044700" y="1701800"/>
            <a:chExt cx="4775200" cy="3434557"/>
          </a:xfrm>
        </p:grpSpPr>
        <p:sp>
          <p:nvSpPr>
            <p:cNvPr id="17" name="TextBox 16"/>
            <p:cNvSpPr txBox="1"/>
            <p:nvPr/>
          </p:nvSpPr>
          <p:spPr>
            <a:xfrm>
              <a:off x="2044700" y="1701800"/>
              <a:ext cx="4775200" cy="3293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Randomly initialize 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endParaRPr lang="en-US" sz="2800" baseline="-250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32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Repeat until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J</a:t>
              </a:r>
              <a:r>
                <a:rPr lang="en-US" sz="2800" dirty="0" smtClean="0">
                  <a:latin typeface="Times New Roman"/>
                  <a:cs typeface="Times New Roman"/>
                </a:rPr>
                <a:t>(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r>
                <a:rPr lang="en-US" sz="2800" dirty="0" smtClean="0">
                  <a:latin typeface="Times New Roman"/>
                  <a:cs typeface="Times New Roman"/>
                </a:rPr>
                <a:t>) converges  </a:t>
              </a:r>
              <a:endParaRPr lang="en-US" sz="3200" dirty="0">
                <a:latin typeface="Times New Roman"/>
                <a:cs typeface="Times New Roman"/>
              </a:endParaRPr>
            </a:p>
            <a:p>
              <a:endParaRPr lang="en-US" sz="3200" dirty="0" smtClean="0">
                <a:latin typeface="Times New Roman"/>
                <a:cs typeface="Times New Roman"/>
              </a:endParaRPr>
            </a:p>
            <a:p>
              <a:pPr marL="1028700" lvl="1" indent="-571500">
                <a:buFont typeface="+mj-lt"/>
                <a:buAutoNum type="romanLcPeriod"/>
              </a:pPr>
              <a:r>
                <a:rPr lang="en-US" sz="2800" dirty="0" smtClean="0">
                  <a:latin typeface="Times New Roman"/>
                  <a:cs typeface="Times New Roman"/>
                </a:rPr>
                <a:t> </a:t>
              </a:r>
            </a:p>
            <a:p>
              <a:pPr marL="1028700" lvl="1" indent="-571500">
                <a:buFont typeface="+mj-lt"/>
                <a:buAutoNum type="romanLcPeriod"/>
              </a:pPr>
              <a:endParaRPr lang="en-US" sz="2800" dirty="0" smtClean="0">
                <a:latin typeface="Times New Roman"/>
                <a:cs typeface="Times New Roman"/>
              </a:endParaRPr>
            </a:p>
            <a:p>
              <a:pPr marL="1028700" lvl="1" indent="-571500">
                <a:buFont typeface="+mj-lt"/>
                <a:buAutoNum type="romanLcPeriod"/>
              </a:pPr>
              <a:r>
                <a:rPr lang="en-US" sz="2800" dirty="0" smtClean="0">
                  <a:latin typeface="Times New Roman"/>
                  <a:cs typeface="Times New Roman"/>
                </a:rPr>
                <a:t> </a:t>
              </a:r>
              <a:endParaRPr lang="en-US" sz="28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524166"/>
                </p:ext>
              </p:extLst>
            </p:nvPr>
          </p:nvGraphicFramePr>
          <p:xfrm>
            <a:off x="2978150" y="3481387"/>
            <a:ext cx="3436938" cy="773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6" name="Equation" r:id="rId3" imgW="2032000" imgH="457200" progId="Equation.3">
                    <p:embed/>
                  </p:oleObj>
                </mc:Choice>
                <mc:Fallback>
                  <p:oleObj name="Equation" r:id="rId3" imgW="20320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78150" y="3481387"/>
                          <a:ext cx="3436938" cy="773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9261987"/>
                </p:ext>
              </p:extLst>
            </p:nvPr>
          </p:nvGraphicFramePr>
          <p:xfrm>
            <a:off x="2978150" y="4363245"/>
            <a:ext cx="3740150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7" name="Equation" r:id="rId5" imgW="2209800" imgH="457200" progId="Equation.3">
                    <p:embed/>
                  </p:oleObj>
                </mc:Choice>
                <mc:Fallback>
                  <p:oleObj name="Equation" r:id="rId5" imgW="22098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8150" y="4363245"/>
                          <a:ext cx="3740150" cy="7731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6814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Choice of Optimization Algorithms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addition to gradient descent, we can use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Newton’s method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BFGS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L-BFGS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Compared with gradient descent, they usually are faster in terms of convergence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They are more complex, and harder to implement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3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Multi</a:t>
            </a:r>
            <a:r>
              <a:rPr lang="en-US" dirty="0">
                <a:latin typeface="Times New Roman"/>
                <a:cs typeface="Times New Roman"/>
              </a:rPr>
              <a:t>-</a:t>
            </a:r>
            <a:r>
              <a:rPr lang="en-US" dirty="0" smtClean="0">
                <a:latin typeface="Times New Roman"/>
                <a:cs typeface="Times New Roman"/>
              </a:rPr>
              <a:t>variable Linear Regression (1)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 descr="lr-m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9922"/>
            <a:ext cx="8229600" cy="3475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7100" y="4895638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Input variable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5450" y="4857538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Output variable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111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Multi-variable Linear Regression </a:t>
            </a:r>
            <a:r>
              <a:rPr lang="en-US" dirty="0" smtClean="0">
                <a:latin typeface="Times New Roman"/>
                <a:cs typeface="Times New Roman"/>
              </a:rPr>
              <a:t>(2)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Hypothetic Function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Cost function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pPr lvl="1"/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 smtClean="0">
              <a:latin typeface="Times New Roman"/>
              <a:cs typeface="Times New Roman"/>
            </a:endParaRPr>
          </a:p>
          <a:p>
            <a:pPr lvl="1"/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baseline="30000" dirty="0" smtClean="0">
                <a:latin typeface="Times New Roman"/>
                <a:cs typeface="Times New Roman"/>
              </a:rPr>
              <a:t>(</a:t>
            </a:r>
            <a:r>
              <a:rPr lang="en-US" i="1" baseline="30000" dirty="0" smtClean="0">
                <a:latin typeface="Times New Roman"/>
                <a:cs typeface="Times New Roman"/>
              </a:rPr>
              <a:t>k</a:t>
            </a:r>
            <a:r>
              <a:rPr lang="en-US" baseline="30000" dirty="0" smtClean="0">
                <a:latin typeface="Times New Roman"/>
                <a:cs typeface="Times New Roman"/>
              </a:rPr>
              <a:t>)</a:t>
            </a:r>
            <a:r>
              <a:rPr lang="en-US" dirty="0" smtClean="0">
                <a:latin typeface="Times New Roman"/>
                <a:cs typeface="Times New Roman"/>
              </a:rPr>
              <a:t> is the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baseline="30000" dirty="0" err="1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feature of the </a:t>
            </a:r>
            <a:r>
              <a:rPr lang="en-US" i="1" dirty="0" err="1" smtClean="0">
                <a:latin typeface="Times New Roman"/>
                <a:cs typeface="Times New Roman"/>
              </a:rPr>
              <a:t>k</a:t>
            </a:r>
            <a:r>
              <a:rPr lang="en-US" baseline="30000" dirty="0" err="1" smtClean="0">
                <a:latin typeface="Times New Roman"/>
                <a:cs typeface="Times New Roman"/>
              </a:rPr>
              <a:t>th</a:t>
            </a:r>
            <a:r>
              <a:rPr lang="en-US" dirty="0" smtClean="0">
                <a:latin typeface="Times New Roman"/>
                <a:cs typeface="Times New Roman"/>
              </a:rPr>
              <a:t> training sample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02006"/>
              </p:ext>
            </p:extLst>
          </p:nvPr>
        </p:nvGraphicFramePr>
        <p:xfrm>
          <a:off x="1308100" y="2278063"/>
          <a:ext cx="65627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9" name="Equation" r:id="rId3" imgW="2692400" imgH="241300" progId="Equation.3">
                  <p:embed/>
                </p:oleObj>
              </mc:Choice>
              <mc:Fallback>
                <p:oleObj name="Equation" r:id="rId3" imgW="269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8100" y="2278063"/>
                        <a:ext cx="6562725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57920"/>
              </p:ext>
            </p:extLst>
          </p:nvPr>
        </p:nvGraphicFramePr>
        <p:xfrm>
          <a:off x="2720975" y="3671888"/>
          <a:ext cx="39004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0" name="Equation" r:id="rId5" imgW="1803400" imgH="457200" progId="Equation.3">
                  <p:embed/>
                </p:oleObj>
              </mc:Choice>
              <mc:Fallback>
                <p:oleObj name="Equation" r:id="rId5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0975" y="3671888"/>
                        <a:ext cx="390048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29143"/>
              </p:ext>
            </p:extLst>
          </p:nvPr>
        </p:nvGraphicFramePr>
        <p:xfrm>
          <a:off x="1333500" y="4772026"/>
          <a:ext cx="29940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1" name="Equation" r:id="rId7" imgW="1384300" imgH="241300" progId="Equation.3">
                  <p:embed/>
                </p:oleObj>
              </mc:Choice>
              <mc:Fallback>
                <p:oleObj name="Equation" r:id="rId7" imgW="1384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3500" y="4772026"/>
                        <a:ext cx="299402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04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Gradient </a:t>
            </a:r>
            <a:r>
              <a:rPr lang="en-US" dirty="0" smtClean="0">
                <a:latin typeface="Times New Roman"/>
                <a:cs typeface="Times New Roman"/>
              </a:rPr>
              <a:t>Descent for Multi-variable Linear Regression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17700" y="1917700"/>
            <a:ext cx="4787900" cy="3116599"/>
            <a:chOff x="1917700" y="1917700"/>
            <a:chExt cx="4787900" cy="3116599"/>
          </a:xfrm>
        </p:grpSpPr>
        <p:sp>
          <p:nvSpPr>
            <p:cNvPr id="6" name="TextBox 5"/>
            <p:cNvSpPr txBox="1"/>
            <p:nvPr/>
          </p:nvSpPr>
          <p:spPr>
            <a:xfrm>
              <a:off x="1917700" y="1917700"/>
              <a:ext cx="44704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Randomly initialize 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endParaRPr lang="en-US" sz="2800" baseline="-250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sz="28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800" dirty="0" smtClean="0">
                  <a:latin typeface="Times New Roman"/>
                  <a:cs typeface="Times New Roman"/>
                </a:rPr>
                <a:t>Repeat until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J</a:t>
              </a:r>
              <a:r>
                <a:rPr lang="en-US" sz="2800" dirty="0" smtClean="0">
                  <a:latin typeface="Times New Roman"/>
                  <a:cs typeface="Times New Roman"/>
                </a:rPr>
                <a:t>(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θ</a:t>
              </a:r>
              <a:r>
                <a:rPr lang="en-US" sz="2800" dirty="0" smtClean="0">
                  <a:latin typeface="Times New Roman"/>
                  <a:cs typeface="Times New Roman"/>
                </a:rPr>
                <a:t>) converges  </a:t>
              </a:r>
              <a:endParaRPr lang="en-US" sz="2800" dirty="0">
                <a:latin typeface="Times New Roman"/>
                <a:cs typeface="Times New Roman"/>
              </a:endParaRPr>
            </a:p>
            <a:p>
              <a:pPr lvl="1"/>
              <a:endParaRPr lang="en-US" sz="2800" dirty="0" smtClean="0">
                <a:latin typeface="Times New Roman"/>
                <a:cs typeface="Times New Roman"/>
              </a:endParaRPr>
            </a:p>
            <a:p>
              <a:pPr marL="914400" lvl="1" indent="-457200">
                <a:buFont typeface="Arial"/>
                <a:buChar char="•"/>
              </a:pPr>
              <a:r>
                <a:rPr lang="en-US" sz="2800" dirty="0" smtClean="0">
                  <a:latin typeface="Times New Roman"/>
                  <a:cs typeface="Times New Roman"/>
                </a:rPr>
                <a:t>For each </a:t>
              </a:r>
              <a:r>
                <a:rPr lang="en-US" sz="2800" i="1" dirty="0" err="1" smtClean="0">
                  <a:latin typeface="Times New Roman"/>
                  <a:cs typeface="Times New Roman"/>
                </a:rPr>
                <a:t>i</a:t>
              </a:r>
              <a:endParaRPr lang="en-US" sz="2800" i="1" dirty="0" smtClean="0">
                <a:latin typeface="Times New Roman"/>
                <a:cs typeface="Times New Roman"/>
              </a:endParaRPr>
            </a:p>
            <a:p>
              <a:pPr marL="857250" lvl="1" indent="-400050">
                <a:buFont typeface="+mj-lt"/>
                <a:buAutoNum type="romanLcPeriod"/>
              </a:pPr>
              <a:endParaRPr lang="en-US" sz="28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5750723"/>
                </p:ext>
              </p:extLst>
            </p:nvPr>
          </p:nvGraphicFramePr>
          <p:xfrm>
            <a:off x="2919413" y="4156412"/>
            <a:ext cx="3786187" cy="877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59" name="Equation" r:id="rId3" imgW="1981200" imgH="457200" progId="Equation.3">
                    <p:embed/>
                  </p:oleObj>
                </mc:Choice>
                <mc:Fallback>
                  <p:oleObj name="Equation" r:id="rId3" imgW="19812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19413" y="4156412"/>
                          <a:ext cx="3786187" cy="877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759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Extension: Polynomial regression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polynomial-reg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3" y="2235200"/>
            <a:ext cx="3812961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2400" y="1676400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Hypothetic model</a:t>
            </a: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330745"/>
              </p:ext>
            </p:extLst>
          </p:nvPr>
        </p:nvGraphicFramePr>
        <p:xfrm>
          <a:off x="4641850" y="2989263"/>
          <a:ext cx="43338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1" name="Equation" r:id="rId4" imgW="1778000" imgH="241300" progId="Equation.3">
                  <p:embed/>
                </p:oleObj>
              </mc:Choice>
              <mc:Fallback>
                <p:oleObj name="Equation" r:id="rId4" imgW="1778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1850" y="2989263"/>
                        <a:ext cx="4333875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651022"/>
              </p:ext>
            </p:extLst>
          </p:nvPr>
        </p:nvGraphicFramePr>
        <p:xfrm>
          <a:off x="4654550" y="2387600"/>
          <a:ext cx="340518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2" name="Equation" r:id="rId6" imgW="1397000" imgH="241300" progId="Equation.3">
                  <p:embed/>
                </p:oleObj>
              </mc:Choice>
              <mc:Fallback>
                <p:oleObj name="Equation" r:id="rId6" imgW="1397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4550" y="2387600"/>
                        <a:ext cx="3405188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32400" y="4013200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Cost function</a:t>
            </a: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714056"/>
              </p:ext>
            </p:extLst>
          </p:nvPr>
        </p:nvGraphicFramePr>
        <p:xfrm>
          <a:off x="4786312" y="4664076"/>
          <a:ext cx="39004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3" name="Equation" r:id="rId8" imgW="1803400" imgH="457200" progId="Equation.3">
                  <p:embed/>
                </p:oleObj>
              </mc:Choice>
              <mc:Fallback>
                <p:oleObj name="Equation" r:id="rId8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86312" y="4664076"/>
                        <a:ext cx="3900488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30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Model Selection: Underfitting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underfit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06132"/>
            <a:ext cx="6438900" cy="282456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736625"/>
              </p:ext>
            </p:extLst>
          </p:nvPr>
        </p:nvGraphicFramePr>
        <p:xfrm>
          <a:off x="2679700" y="4310063"/>
          <a:ext cx="12080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3" name="Equation" r:id="rId4" imgW="495300" imgH="215900" progId="Equation.3">
                  <p:embed/>
                </p:oleObj>
              </mc:Choice>
              <mc:Fallback>
                <p:oleObj name="Equation" r:id="rId4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79700" y="4310063"/>
                        <a:ext cx="1208088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492282"/>
              </p:ext>
            </p:extLst>
          </p:nvPr>
        </p:nvGraphicFramePr>
        <p:xfrm>
          <a:off x="5111750" y="4241800"/>
          <a:ext cx="213677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4" name="Equation" r:id="rId6" imgW="876300" imgH="241300" progId="Equation.3">
                  <p:embed/>
                </p:oleObj>
              </mc:Choice>
              <mc:Fallback>
                <p:oleObj name="Equation" r:id="rId6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1750" y="4241800"/>
                        <a:ext cx="2136775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14400" y="4837113"/>
            <a:ext cx="722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Times New Roman"/>
                <a:cs typeface="Times New Roman"/>
              </a:rPr>
              <a:t>Underfitting</a:t>
            </a:r>
            <a:r>
              <a:rPr lang="en-US" sz="2400" dirty="0" smtClean="0">
                <a:latin typeface="Times New Roman"/>
                <a:cs typeface="Times New Roman"/>
              </a:rPr>
              <a:t>: If we have very few features, the learned model fails to fit the training samples. Thus, it fails to generalize to new samples (e.g., predict prices on new houses).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954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Model Selection: Overfitting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overfitting-l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35784"/>
            <a:ext cx="6921500" cy="211199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942239"/>
              </p:ext>
            </p:extLst>
          </p:nvPr>
        </p:nvGraphicFramePr>
        <p:xfrm>
          <a:off x="2006600" y="4017408"/>
          <a:ext cx="736600" cy="32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9" name="Equation" r:id="rId4" imgW="495300" imgH="215900" progId="Equation.3">
                  <p:embed/>
                </p:oleObj>
              </mc:Choice>
              <mc:Fallback>
                <p:oleObj name="Equation" r:id="rId4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6600" y="4017408"/>
                        <a:ext cx="736600" cy="321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4084"/>
              </p:ext>
            </p:extLst>
          </p:nvPr>
        </p:nvGraphicFramePr>
        <p:xfrm>
          <a:off x="4013200" y="4004051"/>
          <a:ext cx="1254125" cy="345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0" name="Equation" r:id="rId6" imgW="876300" imgH="241300" progId="Equation.3">
                  <p:embed/>
                </p:oleObj>
              </mc:Choice>
              <mc:Fallback>
                <p:oleObj name="Equation" r:id="rId6" imgW="876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3200" y="4004051"/>
                        <a:ext cx="1254125" cy="345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418878"/>
              </p:ext>
            </p:extLst>
          </p:nvPr>
        </p:nvGraphicFramePr>
        <p:xfrm>
          <a:off x="5829300" y="3976915"/>
          <a:ext cx="2365375" cy="34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1" name="Equation" r:id="rId8" imgW="1663700" imgH="241300" progId="Equation.3">
                  <p:embed/>
                </p:oleObj>
              </mc:Choice>
              <mc:Fallback>
                <p:oleObj name="Equation" r:id="rId8" imgW="1663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29300" y="3976915"/>
                        <a:ext cx="2365375" cy="343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0" y="4837113"/>
            <a:ext cx="722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Times New Roman"/>
                <a:cs typeface="Times New Roman"/>
              </a:rPr>
              <a:t>Overfitting</a:t>
            </a:r>
            <a:r>
              <a:rPr lang="en-US" sz="2400" dirty="0" smtClean="0">
                <a:latin typeface="Times New Roman"/>
                <a:cs typeface="Times New Roman"/>
              </a:rPr>
              <a:t>: If we have too many features, the learned model may fit the training samples too well, but it still fails to generalize to new samples (e.g., predict prices on new houses).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980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4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to Address Overfitting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Reduce number of features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Manually select features by domain knowledge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Feature selection algorithm, such as PCA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Regularization	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Keep all the features, but reduce magnitude/values of parameters 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Identify the features that are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Linear Regression with Regularization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Cost function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Gradient descent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20920"/>
              </p:ext>
            </p:extLst>
          </p:nvPr>
        </p:nvGraphicFramePr>
        <p:xfrm>
          <a:off x="1949450" y="2063750"/>
          <a:ext cx="50276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6" name="Equation" r:id="rId3" imgW="2324100" imgH="457200" progId="Equation.3">
                  <p:embed/>
                </p:oleObj>
              </mc:Choice>
              <mc:Fallback>
                <p:oleObj name="Equation" r:id="rId3" imgW="232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9450" y="2063750"/>
                        <a:ext cx="502761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95900" y="1498600"/>
            <a:ext cx="2044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Regularization term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08700" y="1867932"/>
            <a:ext cx="101600" cy="43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051050" y="3954404"/>
            <a:ext cx="5353050" cy="1905059"/>
            <a:chOff x="1917700" y="1917700"/>
            <a:chExt cx="5353050" cy="1905059"/>
          </a:xfrm>
        </p:grpSpPr>
        <p:sp>
          <p:nvSpPr>
            <p:cNvPr id="10" name="TextBox 9"/>
            <p:cNvSpPr txBox="1"/>
            <p:nvPr/>
          </p:nvSpPr>
          <p:spPr>
            <a:xfrm>
              <a:off x="1917700" y="1917700"/>
              <a:ext cx="44704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Times New Roman"/>
                  <a:cs typeface="Times New Roman"/>
                </a:rPr>
                <a:t>Randomly initialize </a:t>
              </a:r>
              <a:r>
                <a:rPr lang="en-US" sz="2400" i="1" dirty="0" err="1" smtClean="0">
                  <a:latin typeface="Times New Roman"/>
                  <a:cs typeface="Times New Roman"/>
                </a:rPr>
                <a:t>θ</a:t>
              </a:r>
              <a:endParaRPr lang="en-US" sz="2800" dirty="0" smtClean="0">
                <a:latin typeface="Times New Roman"/>
                <a:cs typeface="Times New Roman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Times New Roman"/>
                  <a:cs typeface="Times New Roman"/>
                </a:rPr>
                <a:t>Repeat until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J</a:t>
              </a:r>
              <a:r>
                <a:rPr lang="en-US" sz="2400" dirty="0" smtClean="0">
                  <a:latin typeface="Times New Roman"/>
                  <a:cs typeface="Times New Roman"/>
                </a:rPr>
                <a:t>(</a:t>
              </a:r>
              <a:r>
                <a:rPr lang="en-US" sz="2400" i="1" dirty="0" err="1" smtClean="0">
                  <a:latin typeface="Times New Roman"/>
                  <a:cs typeface="Times New Roman"/>
                </a:rPr>
                <a:t>θ</a:t>
              </a:r>
              <a:r>
                <a:rPr lang="en-US" sz="2400" dirty="0" smtClean="0">
                  <a:latin typeface="Times New Roman"/>
                  <a:cs typeface="Times New Roman"/>
                </a:rPr>
                <a:t>) converges  </a:t>
              </a:r>
              <a:endParaRPr lang="en-US" sz="2800" dirty="0" smtClean="0">
                <a:latin typeface="Times New Roman"/>
                <a:cs typeface="Times New Roman"/>
              </a:endParaRPr>
            </a:p>
            <a:p>
              <a:pPr marL="914400" lvl="1" indent="-457200">
                <a:buFont typeface="Arial"/>
                <a:buChar char="•"/>
              </a:pPr>
              <a:r>
                <a:rPr lang="en-US" sz="2400" dirty="0" smtClean="0">
                  <a:latin typeface="Times New Roman"/>
                  <a:cs typeface="Times New Roman"/>
                </a:rPr>
                <a:t>For each </a:t>
              </a:r>
              <a:r>
                <a:rPr lang="en-US" sz="2400" i="1" dirty="0" err="1" smtClean="0">
                  <a:latin typeface="Times New Roman"/>
                  <a:cs typeface="Times New Roman"/>
                </a:rPr>
                <a:t>i</a:t>
              </a:r>
              <a:endParaRPr lang="en-US" sz="2400" i="1" dirty="0" smtClean="0">
                <a:latin typeface="Times New Roman"/>
                <a:cs typeface="Times New Roman"/>
              </a:endParaRPr>
            </a:p>
            <a:p>
              <a:pPr marL="857250" lvl="1" indent="-400050">
                <a:buFont typeface="+mj-lt"/>
                <a:buAutoNum type="romanLcPeriod"/>
              </a:pPr>
              <a:endParaRPr lang="en-US" sz="28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9775519"/>
                </p:ext>
              </p:extLst>
            </p:nvPr>
          </p:nvGraphicFramePr>
          <p:xfrm>
            <a:off x="2978150" y="3014241"/>
            <a:ext cx="4292600" cy="808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27" name="Equation" r:id="rId5" imgW="2438400" imgH="457200" progId="Equation.3">
                    <p:embed/>
                  </p:oleObj>
                </mc:Choice>
                <mc:Fallback>
                  <p:oleObj name="Equation" r:id="rId5" imgW="24384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8150" y="3014241"/>
                          <a:ext cx="4292600" cy="8085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2519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Linear Regression: Another Angle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Learn: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By taking derivative </a:t>
            </a:r>
            <a:r>
              <a:rPr lang="en-US" sz="2800" dirty="0" err="1" smtClean="0">
                <a:latin typeface="Times New Roman"/>
                <a:cs typeface="Times New Roman"/>
              </a:rPr>
              <a:t>w.r.t</a:t>
            </a:r>
            <a:r>
              <a:rPr lang="en-US" sz="2800" dirty="0" smtClean="0">
                <a:latin typeface="Times New Roman"/>
                <a:cs typeface="Times New Roman"/>
              </a:rPr>
              <a:t>. </a:t>
            </a:r>
            <a:r>
              <a:rPr lang="en-US" sz="2800" i="1" dirty="0" err="1" smtClean="0">
                <a:latin typeface="Times New Roman"/>
                <a:cs typeface="Times New Roman"/>
              </a:rPr>
              <a:t>θ</a:t>
            </a:r>
            <a:r>
              <a:rPr lang="en-US" sz="2800" dirty="0" smtClean="0">
                <a:latin typeface="Times New Roman"/>
                <a:cs typeface="Times New Roman"/>
              </a:rPr>
              <a:t>, setting to zero,</a:t>
            </a:r>
            <a:endParaRPr lang="en-US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505626"/>
              </p:ext>
            </p:extLst>
          </p:nvPr>
        </p:nvGraphicFramePr>
        <p:xfrm>
          <a:off x="2266950" y="3851435"/>
          <a:ext cx="1649413" cy="45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8" name="Equation" r:id="rId3" imgW="787400" imgH="215900" progId="Equation.3">
                  <p:embed/>
                </p:oleObj>
              </mc:Choice>
              <mc:Fallback>
                <p:oleObj name="Equation" r:id="rId3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6950" y="3851435"/>
                        <a:ext cx="1649413" cy="45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09923"/>
              </p:ext>
            </p:extLst>
          </p:nvPr>
        </p:nvGraphicFramePr>
        <p:xfrm>
          <a:off x="2266950" y="4313901"/>
          <a:ext cx="3133725" cy="625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9" name="Equation" r:id="rId5" imgW="1727200" imgH="342900" progId="Equation.3">
                  <p:embed/>
                </p:oleObj>
              </mc:Choice>
              <mc:Fallback>
                <p:oleObj name="Equation" r:id="rId5" imgW="17272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6950" y="4313901"/>
                        <a:ext cx="3133725" cy="625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lr-mv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201738"/>
            <a:ext cx="6273800" cy="2649697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348111"/>
              </p:ext>
            </p:extLst>
          </p:nvPr>
        </p:nvGraphicFramePr>
        <p:xfrm>
          <a:off x="2833688" y="5370513"/>
          <a:ext cx="21653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0" name="Equation" r:id="rId8" imgW="1193800" imgH="228600" progId="Equation.3">
                  <p:embed/>
                </p:oleObj>
              </mc:Choice>
              <mc:Fallback>
                <p:oleObj name="Equation" r:id="rId8" imgW="1193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33688" y="5370513"/>
                        <a:ext cx="2165350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4300" y="58928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Note: 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θ</a:t>
            </a:r>
            <a:r>
              <a:rPr lang="en-U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lies in the space spanned by training samples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476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Linear Regression: Dual form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Using the </a:t>
            </a:r>
            <a:r>
              <a:rPr lang="en-US" dirty="0" smtClean="0">
                <a:latin typeface="Times New Roman"/>
                <a:cs typeface="Times New Roman"/>
              </a:rPr>
              <a:t>Fact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Solution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356613"/>
              </p:ext>
            </p:extLst>
          </p:nvPr>
        </p:nvGraphicFramePr>
        <p:xfrm>
          <a:off x="3532188" y="1339850"/>
          <a:ext cx="142716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0" name="Equation" r:id="rId3" imgW="787400" imgH="457200" progId="Equation.3">
                  <p:embed/>
                </p:oleObj>
              </mc:Choice>
              <mc:Fallback>
                <p:oleObj name="Equation" r:id="rId3" imgW="787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2188" y="1339850"/>
                        <a:ext cx="1427162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375596"/>
              </p:ext>
            </p:extLst>
          </p:nvPr>
        </p:nvGraphicFramePr>
        <p:xfrm>
          <a:off x="1385888" y="2014538"/>
          <a:ext cx="64071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1" name="Equation" r:id="rId5" imgW="2628900" imgH="457200" progId="Equation.3">
                  <p:embed/>
                </p:oleObj>
              </mc:Choice>
              <mc:Fallback>
                <p:oleObj name="Equation" r:id="rId5" imgW="2628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5888" y="2014538"/>
                        <a:ext cx="6407150" cy="111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585751"/>
              </p:ext>
            </p:extLst>
          </p:nvPr>
        </p:nvGraphicFramePr>
        <p:xfrm>
          <a:off x="2635250" y="4866502"/>
          <a:ext cx="3917950" cy="51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2" name="Equation" r:id="rId7" imgW="2133600" imgH="279400" progId="Equation.3">
                  <p:embed/>
                </p:oleObj>
              </mc:Choice>
              <mc:Fallback>
                <p:oleObj name="Equation" r:id="rId7" imgW="2133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5250" y="4866502"/>
                        <a:ext cx="3917950" cy="513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7900" y="3219450"/>
            <a:ext cx="73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Times New Roman"/>
                <a:cs typeface="Times New Roman"/>
              </a:rPr>
              <a:t>Weight vector is represented as a linear combination of the training samples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8700" y="4902200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409939"/>
              </p:ext>
            </p:extLst>
          </p:nvPr>
        </p:nvGraphicFramePr>
        <p:xfrm>
          <a:off x="2324100" y="4343400"/>
          <a:ext cx="46704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3" name="Equation" r:id="rId9" imgW="1917700" imgH="228600" progId="Equation.3">
                  <p:embed/>
                </p:oleObj>
              </mc:Choice>
              <mc:Fallback>
                <p:oleObj name="Equation" r:id="rId9" imgW="191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4100" y="4343400"/>
                        <a:ext cx="467042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7900" y="5588000"/>
            <a:ext cx="721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Note: Only inner products between input samples are involved, we can play 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ernel </a:t>
            </a:r>
            <a:r>
              <a:rPr lang="en-US" sz="20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rick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04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Kernel Trick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Since the computation only involves inner products, we can substitute fro all occurrences of        by a kernel function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Then we obtain a regression model in the feature space </a:t>
            </a:r>
            <a:r>
              <a:rPr lang="en-US" sz="2800" i="1" dirty="0" smtClean="0">
                <a:latin typeface="Times New Roman"/>
                <a:cs typeface="Times New Roman"/>
              </a:rPr>
              <a:t>F</a:t>
            </a:r>
            <a:r>
              <a:rPr lang="en-US" sz="2800" dirty="0" smtClean="0">
                <a:latin typeface="Times New Roman"/>
                <a:cs typeface="Times New Roman"/>
              </a:rPr>
              <a:t> defined by the mapping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Example: Quadratic kernel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034544"/>
              </p:ext>
            </p:extLst>
          </p:nvPr>
        </p:nvGraphicFramePr>
        <p:xfrm>
          <a:off x="6553200" y="1930400"/>
          <a:ext cx="4826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" name="Equation" r:id="rId3" imgW="266700" imgH="241300" progId="Equation.3">
                  <p:embed/>
                </p:oleObj>
              </mc:Choice>
              <mc:Fallback>
                <p:oleObj name="Equation" r:id="rId3" imgW="266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930400"/>
                        <a:ext cx="48260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735918"/>
              </p:ext>
            </p:extLst>
          </p:nvPr>
        </p:nvGraphicFramePr>
        <p:xfrm>
          <a:off x="3149600" y="2835275"/>
          <a:ext cx="23431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6" name="Equation" r:id="rId5" imgW="1295400" imgH="241300" progId="Equation.3">
                  <p:embed/>
                </p:oleObj>
              </mc:Choice>
              <mc:Fallback>
                <p:oleObj name="Equation" r:id="rId5" imgW="1295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9600" y="2835275"/>
                        <a:ext cx="234315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09150"/>
              </p:ext>
            </p:extLst>
          </p:nvPr>
        </p:nvGraphicFramePr>
        <p:xfrm>
          <a:off x="3355975" y="4356100"/>
          <a:ext cx="19288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7" imgW="1066800" imgH="203200" progId="Equation.3">
                  <p:embed/>
                </p:oleObj>
              </mc:Choice>
              <mc:Fallback>
                <p:oleObj name="Equation" r:id="rId7" imgW="106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5975" y="4356100"/>
                        <a:ext cx="1928813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555971"/>
              </p:ext>
            </p:extLst>
          </p:nvPr>
        </p:nvGraphicFramePr>
        <p:xfrm>
          <a:off x="647700" y="5418138"/>
          <a:ext cx="12160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Equation" r:id="rId9" imgW="673100" imgH="571500" progId="Equation.3">
                  <p:embed/>
                </p:oleObj>
              </mc:Choice>
              <mc:Fallback>
                <p:oleObj name="Equation" r:id="rId9" imgW="6731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7700" y="5418138"/>
                        <a:ext cx="1216025" cy="104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227683"/>
              </p:ext>
            </p:extLst>
          </p:nvPr>
        </p:nvGraphicFramePr>
        <p:xfrm>
          <a:off x="2271712" y="5239319"/>
          <a:ext cx="1755775" cy="140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Equation" r:id="rId11" imgW="1155700" imgH="914400" progId="Equation.3">
                  <p:embed/>
                </p:oleObj>
              </mc:Choice>
              <mc:Fallback>
                <p:oleObj name="Equation" r:id="rId11" imgW="11557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1712" y="5239319"/>
                        <a:ext cx="1755775" cy="1405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763029"/>
              </p:ext>
            </p:extLst>
          </p:nvPr>
        </p:nvGraphicFramePr>
        <p:xfrm>
          <a:off x="4786312" y="5551488"/>
          <a:ext cx="353377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0" name="Equation" r:id="rId13" imgW="1955800" imgH="304800" progId="Equation.3">
                  <p:embed/>
                </p:oleObj>
              </mc:Choice>
              <mc:Fallback>
                <p:oleObj name="Equation" r:id="rId13" imgW="1955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86312" y="5551488"/>
                        <a:ext cx="3533775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0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Not Linearly Separable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non-line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457797"/>
            <a:ext cx="3810000" cy="3291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51100" y="474889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Introduce errors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1100" y="5147063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Introduce new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1100" y="5561491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Introduce non-linear model</a:t>
            </a:r>
          </a:p>
        </p:txBody>
      </p:sp>
    </p:spTree>
    <p:extLst>
      <p:ext uri="{BB962C8B-B14F-4D97-AF65-F5344CB8AC3E}">
        <p14:creationId xmlns:p14="http://schemas.microsoft.com/office/powerpoint/2010/main" val="211754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Feature Space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feature-sp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118319"/>
            <a:ext cx="7467600" cy="3412927"/>
          </a:xfrm>
          <a:prstGeom prst="rect">
            <a:avLst/>
          </a:prstGeom>
        </p:spPr>
      </p:pic>
      <p:sp>
        <p:nvSpPr>
          <p:cNvPr id="11" name="U-Turn Arrow 10"/>
          <p:cNvSpPr/>
          <p:nvPr/>
        </p:nvSpPr>
        <p:spPr>
          <a:xfrm>
            <a:off x="3797300" y="1638300"/>
            <a:ext cx="1587500" cy="60701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881227"/>
              </p:ext>
            </p:extLst>
          </p:nvPr>
        </p:nvGraphicFramePr>
        <p:xfrm>
          <a:off x="4249738" y="1206500"/>
          <a:ext cx="5730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9738" y="1206500"/>
                        <a:ext cx="57308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0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Support Vector Machine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svm-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621024"/>
            <a:ext cx="6934200" cy="3256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500" y="4877872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Which one is better?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7200" y="5550972"/>
            <a:ext cx="574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Statistical learning theory shows h</a:t>
            </a:r>
            <a:r>
              <a:rPr lang="en-US" sz="2400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is better!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88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Margin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marg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42" y="2954338"/>
            <a:ext cx="4003307" cy="314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800" y="1549400"/>
            <a:ext cx="7397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Margin: distance between the closest sample and the decision hyperplane</a:t>
            </a: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742457"/>
              </p:ext>
            </p:extLst>
          </p:nvPr>
        </p:nvGraphicFramePr>
        <p:xfrm>
          <a:off x="4816475" y="2672497"/>
          <a:ext cx="2205926" cy="56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9" name="Equation" r:id="rId4" imgW="901700" imgH="228600" progId="Equation.3">
                  <p:embed/>
                </p:oleObj>
              </mc:Choice>
              <mc:Fallback>
                <p:oleObj name="Equation" r:id="rId4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6475" y="2672497"/>
                        <a:ext cx="2205926" cy="564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198135"/>
              </p:ext>
            </p:extLst>
          </p:nvPr>
        </p:nvGraphicFramePr>
        <p:xfrm>
          <a:off x="1565275" y="3627438"/>
          <a:ext cx="13684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Equation" r:id="rId6" imgW="558800" imgH="444500" progId="Equation.3">
                  <p:embed/>
                </p:oleObj>
              </mc:Choice>
              <mc:Fallback>
                <p:oleObj name="Equation" r:id="rId6" imgW="558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65275" y="3627438"/>
                        <a:ext cx="136842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767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Maximum Margin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max-marg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615984"/>
            <a:ext cx="4641850" cy="3425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80000"/>
            <a:ext cx="739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we fix the closes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as </a:t>
            </a:r>
            <a:r>
              <a:rPr lang="en-US" sz="2400" i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 = 1 or -1, then the margin is  </a:t>
            </a: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299067"/>
              </p:ext>
            </p:extLst>
          </p:nvPr>
        </p:nvGraphicFramePr>
        <p:xfrm>
          <a:off x="4013020" y="5549899"/>
          <a:ext cx="90505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6" name="Equation" r:id="rId4" imgW="457200" imgH="444500" progId="Equation.3">
                  <p:embed/>
                </p:oleObj>
              </mc:Choice>
              <mc:Fallback>
                <p:oleObj name="Equation" r:id="rId4" imgW="457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3020" y="5549899"/>
                        <a:ext cx="905055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21300" y="5987018"/>
            <a:ext cx="1543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Minimize 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4918075" y="6171684"/>
            <a:ext cx="403225" cy="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0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Are you going to buy a Mac Pro?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18053"/>
              </p:ext>
            </p:extLst>
          </p:nvPr>
        </p:nvGraphicFramePr>
        <p:xfrm>
          <a:off x="1130300" y="1801813"/>
          <a:ext cx="6883400" cy="47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/>
                <a:gridCol w="1376680"/>
                <a:gridCol w="1376680"/>
                <a:gridCol w="1376680"/>
                <a:gridCol w="1376680"/>
              </a:tblGrid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Age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Income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Student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Credit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rating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Buy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Pro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…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800850" y="2120900"/>
            <a:ext cx="1054100" cy="4421188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086600" y="1316038"/>
            <a:ext cx="393700" cy="384175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Optimization Problem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Minimize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Subject to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Introduce Lagrange Multipliers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040967"/>
              </p:ext>
            </p:extLst>
          </p:nvPr>
        </p:nvGraphicFramePr>
        <p:xfrm>
          <a:off x="2892425" y="1420812"/>
          <a:ext cx="697436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3" name="Equation" r:id="rId3" imgW="279400" imgH="203200" progId="Equation.3">
                  <p:embed/>
                </p:oleObj>
              </mc:Choice>
              <mc:Fallback>
                <p:oleObj name="Equation" r:id="rId3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2425" y="1420812"/>
                        <a:ext cx="697436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06410"/>
              </p:ext>
            </p:extLst>
          </p:nvPr>
        </p:nvGraphicFramePr>
        <p:xfrm>
          <a:off x="2867025" y="1974850"/>
          <a:ext cx="26987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4" name="Equation" r:id="rId5" imgW="1079500" imgH="228600" progId="Equation.3">
                  <p:embed/>
                </p:oleObj>
              </mc:Choice>
              <mc:Fallback>
                <p:oleObj name="Equation" r:id="rId5" imgW="1079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7025" y="1974850"/>
                        <a:ext cx="2698750" cy="57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382132"/>
              </p:ext>
            </p:extLst>
          </p:nvPr>
        </p:nvGraphicFramePr>
        <p:xfrm>
          <a:off x="6181725" y="2644775"/>
          <a:ext cx="4429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5" name="Equation" r:id="rId7" imgW="177800" imgH="215900" progId="Equation.3">
                  <p:embed/>
                </p:oleObj>
              </mc:Choice>
              <mc:Fallback>
                <p:oleObj name="Equation" r:id="rId7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1725" y="2644775"/>
                        <a:ext cx="442913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682020"/>
              </p:ext>
            </p:extLst>
          </p:nvPr>
        </p:nvGraphicFramePr>
        <p:xfrm>
          <a:off x="1897063" y="3267570"/>
          <a:ext cx="4727575" cy="85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6" name="Equation" r:id="rId9" imgW="2120900" imgH="381000" progId="Equation.3">
                  <p:embed/>
                </p:oleObj>
              </mc:Choice>
              <mc:Fallback>
                <p:oleObj name="Equation" r:id="rId9" imgW="21209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7063" y="3267570"/>
                        <a:ext cx="4727575" cy="855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096803"/>
              </p:ext>
            </p:extLst>
          </p:nvPr>
        </p:nvGraphicFramePr>
        <p:xfrm>
          <a:off x="1643063" y="4294188"/>
          <a:ext cx="101917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7" name="Equation" r:id="rId11" imgW="457200" imgH="393700" progId="Equation.3">
                  <p:embed/>
                </p:oleObj>
              </mc:Choice>
              <mc:Fallback>
                <p:oleObj name="Equation" r:id="rId11" imgW="457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43063" y="4294188"/>
                        <a:ext cx="1019175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ight Arrow 9"/>
          <p:cNvSpPr/>
          <p:nvPr/>
        </p:nvSpPr>
        <p:spPr>
          <a:xfrm>
            <a:off x="3240611" y="4559300"/>
            <a:ext cx="698500" cy="33020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9449"/>
              </p:ext>
            </p:extLst>
          </p:nvPr>
        </p:nvGraphicFramePr>
        <p:xfrm>
          <a:off x="4475163" y="4184650"/>
          <a:ext cx="218122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68" name="Equation" r:id="rId13" imgW="977900" imgH="457200" progId="Equation.3">
                  <p:embed/>
                </p:oleObj>
              </mc:Choice>
              <mc:Fallback>
                <p:oleObj name="Equation" r:id="rId13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5163" y="4184650"/>
                        <a:ext cx="2181225" cy="102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49400" y="550539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Note: </a:t>
            </a:r>
            <a:r>
              <a:rPr lang="en-US" sz="2000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θ</a:t>
            </a:r>
            <a:r>
              <a:rPr lang="en-U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lies in the space spanned by training samples</a:t>
            </a:r>
            <a:endParaRPr lang="en-US" sz="2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0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Dual Form for SVM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 descr="max-marg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265238"/>
            <a:ext cx="4641850" cy="342591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56613"/>
              </p:ext>
            </p:extLst>
          </p:nvPr>
        </p:nvGraphicFramePr>
        <p:xfrm>
          <a:off x="1879600" y="4691154"/>
          <a:ext cx="5537200" cy="900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8" name="Equation" r:id="rId4" imgW="2832100" imgH="457200" progId="Equation.3">
                  <p:embed/>
                </p:oleObj>
              </mc:Choice>
              <mc:Fallback>
                <p:oleObj name="Equation" r:id="rId4" imgW="2832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9600" y="4691154"/>
                        <a:ext cx="5537200" cy="900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9500" y="56007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Note:</a:t>
            </a:r>
            <a:r>
              <a:rPr lang="en-US" sz="2400" i="1" dirty="0" smtClean="0">
                <a:latin typeface="Times New Roman"/>
                <a:cs typeface="Times New Roman"/>
              </a:rPr>
              <a:t> λ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k</a:t>
            </a:r>
            <a:r>
              <a:rPr lang="en-US" sz="2400" baseline="-250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is equal to 0 for the samples that are not on the plane </a:t>
            </a:r>
            <a:r>
              <a:rPr lang="en-US" sz="2400" i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 = 1 or -1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058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Why is SVM Effective on High Dimensional Data?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complexity of trained classifier is characterized by # of support vectors rather than the dimensionality of the data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The support vectors are the essential or critical training examples – they lie closest to the decision boundary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If all other training samples are removed and the training is repeated, the same separating hyperplane would be found</a:t>
            </a:r>
            <a:endParaRPr lang="en-US" dirty="0">
              <a:latin typeface="Times New Roman"/>
              <a:cs typeface="Times New Roman"/>
            </a:endParaRP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An SVM with a small number of support vectors can have generalization, even when the dimensionality of the data is high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5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and neural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“One Learning Algorithm” Hypothesis (1)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one-lear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70038"/>
            <a:ext cx="6743700" cy="3626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100" y="5196612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Newton et al. “Rewiring Cortex: Functional Plasticity of the Auditory Cortex during Development”. Plasticity and Signal Representation in the Auditory System’05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81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“One Learning Algorithm” Hypothesis (2)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81100" y="5196612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Newton et al. “Rewiring Cortex: Functional Plasticity of the Auditory Cortex during Development”. Plasticity and Signal Representation in the Auditory System’05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one-learni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46238"/>
            <a:ext cx="6692900" cy="35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What is Neural Network?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 descr="n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0" y="1968500"/>
            <a:ext cx="3478230" cy="3968750"/>
          </a:xfrm>
          <a:prstGeom prst="rect">
            <a:avLst/>
          </a:prstGeom>
        </p:spPr>
      </p:pic>
      <p:pic>
        <p:nvPicPr>
          <p:cNvPr id="8" name="Picture 7" descr="n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704864"/>
            <a:ext cx="3149600" cy="3003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5700" y="2273300"/>
            <a:ext cx="812800" cy="38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Input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8700" y="22733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Hidden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0900" y="22733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Output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677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Perceptron: the Simplest Neural Network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77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314450" y="1569981"/>
            <a:ext cx="3371850" cy="2541032"/>
            <a:chOff x="984250" y="2044700"/>
            <a:chExt cx="3371850" cy="2541032"/>
          </a:xfrm>
        </p:grpSpPr>
        <p:sp>
          <p:nvSpPr>
            <p:cNvPr id="7" name="Oval 6"/>
            <p:cNvSpPr/>
            <p:nvPr/>
          </p:nvSpPr>
          <p:spPr>
            <a:xfrm>
              <a:off x="1397000" y="2120900"/>
              <a:ext cx="317500" cy="3175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97000" y="2794000"/>
              <a:ext cx="317500" cy="3175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397000" y="3644900"/>
              <a:ext cx="317500" cy="3175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90650" y="4267200"/>
              <a:ext cx="317500" cy="3175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14450" y="3148568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…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2350" y="2044700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x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1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2350" y="2705100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x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2350" y="3568700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 smtClean="0">
                  <a:latin typeface="Times New Roman"/>
                  <a:cs typeface="Times New Roman"/>
                </a:rPr>
                <a:t>x</a:t>
              </a:r>
              <a:r>
                <a:rPr lang="en-US" baseline="-25000" dirty="0" err="1" smtClean="0">
                  <a:latin typeface="Times New Roman"/>
                  <a:cs typeface="Times New Roman"/>
                </a:rPr>
                <a:t>n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4250" y="4216400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+</a:t>
              </a:r>
              <a:r>
                <a:rPr lang="en-US" dirty="0" smtClean="0">
                  <a:latin typeface="Times New Roman"/>
                  <a:cs typeface="Times New Roman"/>
                </a:rPr>
                <a:t>1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098800" y="3162300"/>
              <a:ext cx="317500" cy="3175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7" idx="6"/>
              <a:endCxn id="17" idx="1"/>
            </p:cNvCxnSpPr>
            <p:nvPr/>
          </p:nvCxnSpPr>
          <p:spPr>
            <a:xfrm>
              <a:off x="1714500" y="2279650"/>
              <a:ext cx="1430797" cy="92914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7" idx="2"/>
            </p:cNvCxnSpPr>
            <p:nvPr/>
          </p:nvCxnSpPr>
          <p:spPr>
            <a:xfrm>
              <a:off x="1714500" y="2952750"/>
              <a:ext cx="1384300" cy="3683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6"/>
              <a:endCxn id="17" idx="3"/>
            </p:cNvCxnSpPr>
            <p:nvPr/>
          </p:nvCxnSpPr>
          <p:spPr>
            <a:xfrm flipV="1">
              <a:off x="1714500" y="3433303"/>
              <a:ext cx="1430797" cy="37034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1" idx="6"/>
              <a:endCxn id="17" idx="3"/>
            </p:cNvCxnSpPr>
            <p:nvPr/>
          </p:nvCxnSpPr>
          <p:spPr>
            <a:xfrm flipV="1">
              <a:off x="1708150" y="3433303"/>
              <a:ext cx="1437147" cy="99264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</p:cNvCxnSpPr>
            <p:nvPr/>
          </p:nvCxnSpPr>
          <p:spPr>
            <a:xfrm>
              <a:off x="3416300" y="3321050"/>
              <a:ext cx="9398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28850" y="2229366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Times New Roman"/>
                  <a:cs typeface="Times New Roman"/>
                </a:rPr>
                <a:t>w</a:t>
              </a:r>
              <a:r>
                <a:rPr lang="en-US" baseline="-25000" dirty="0" smtClean="0">
                  <a:latin typeface="Times New Roman"/>
                  <a:cs typeface="Times New Roman"/>
                </a:rPr>
                <a:t>1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92300" y="2705100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w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03400" y="3333234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baseline="-25000" dirty="0" err="1" smtClean="0">
                  <a:latin typeface="Times New Roman"/>
                  <a:cs typeface="Times New Roman"/>
                </a:rPr>
                <a:t>n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92350" y="3854966"/>
              <a:ext cx="4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b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73450" y="2941065"/>
              <a:ext cx="781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h</a:t>
              </a:r>
              <a:r>
                <a:rPr lang="en-US" dirty="0" smtClean="0">
                  <a:latin typeface="Times New Roman"/>
                  <a:cs typeface="Times New Roman"/>
                </a:rPr>
                <a:t>(</a:t>
              </a:r>
              <a:r>
                <a:rPr lang="en-US" i="1" dirty="0" smtClean="0">
                  <a:latin typeface="Times New Roman"/>
                  <a:cs typeface="Times New Roman"/>
                </a:rPr>
                <a:t>x</a:t>
              </a:r>
              <a:r>
                <a:rPr lang="en-US" dirty="0" smtClean="0">
                  <a:latin typeface="Times New Roman"/>
                  <a:cs typeface="Times New Roman"/>
                </a:rPr>
                <a:t>)</a:t>
              </a:r>
              <a:endParaRPr lang="en-US" baseline="-25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29200" y="2180613"/>
            <a:ext cx="31877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: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-dimensional input</a:t>
            </a:r>
          </a:p>
          <a:p>
            <a:r>
              <a:rPr lang="en-US" sz="2400" i="1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 parameters (weights)</a:t>
            </a:r>
          </a:p>
          <a:p>
            <a:r>
              <a:rPr lang="en-US" sz="2400" i="1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: bias</a:t>
            </a: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464278"/>
              </p:ext>
            </p:extLst>
          </p:nvPr>
        </p:nvGraphicFramePr>
        <p:xfrm>
          <a:off x="2789238" y="4109981"/>
          <a:ext cx="40481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5" name="Equation" r:id="rId3" imgW="2070100" imgH="457200" progId="Equation.3">
                  <p:embed/>
                </p:oleObj>
              </mc:Choice>
              <mc:Fallback>
                <p:oleObj name="Equation" r:id="rId3" imgW="2070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9238" y="4109981"/>
                        <a:ext cx="4048125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990600" y="5010093"/>
            <a:ext cx="7226300" cy="1234778"/>
            <a:chOff x="990600" y="5010093"/>
            <a:chExt cx="7226300" cy="1234778"/>
          </a:xfrm>
        </p:grpSpPr>
        <p:sp>
          <p:nvSpPr>
            <p:cNvPr id="36" name="TextBox 35"/>
            <p:cNvSpPr txBox="1"/>
            <p:nvPr/>
          </p:nvSpPr>
          <p:spPr>
            <a:xfrm>
              <a:off x="990600" y="5010093"/>
              <a:ext cx="722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f </a:t>
              </a:r>
              <a:r>
                <a:rPr lang="en-US" sz="2400" dirty="0" smtClean="0">
                  <a:latin typeface="Times New Roman"/>
                  <a:cs typeface="Times New Roman"/>
                </a:rPr>
                <a:t>(.) is called Activation function, e.g., Sigmoid function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6219410"/>
                </p:ext>
              </p:extLst>
            </p:nvPr>
          </p:nvGraphicFramePr>
          <p:xfrm>
            <a:off x="3613150" y="5471758"/>
            <a:ext cx="1638300" cy="773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6" name="Equation" r:id="rId5" imgW="838200" imgH="393700" progId="Equation.3">
                    <p:embed/>
                  </p:oleObj>
                </mc:Choice>
                <mc:Fallback>
                  <p:oleObj name="Equation" r:id="rId5" imgW="838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13150" y="5471758"/>
                          <a:ext cx="1638300" cy="773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TextBox 38"/>
          <p:cNvSpPr txBox="1"/>
          <p:nvPr/>
        </p:nvSpPr>
        <p:spPr>
          <a:xfrm>
            <a:off x="5638800" y="5664200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Logistic regression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24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Activation Functions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Sigmoid function</a:t>
            </a:r>
          </a:p>
          <a:p>
            <a:pPr marL="0" indent="0">
              <a:buNone/>
            </a:pPr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Step function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Rectifier function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Hyperbolic tan function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357870"/>
              </p:ext>
            </p:extLst>
          </p:nvPr>
        </p:nvGraphicFramePr>
        <p:xfrm>
          <a:off x="2260600" y="2652180"/>
          <a:ext cx="2532063" cy="97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1" name="Equation" r:id="rId3" imgW="1498600" imgH="571500" progId="Equation.3">
                  <p:embed/>
                </p:oleObj>
              </mc:Choice>
              <mc:Fallback>
                <p:oleObj name="Equation" r:id="rId3" imgW="1498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0600" y="2652180"/>
                        <a:ext cx="2532063" cy="971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tep-func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525164"/>
            <a:ext cx="3181350" cy="134198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051441"/>
              </p:ext>
            </p:extLst>
          </p:nvPr>
        </p:nvGraphicFramePr>
        <p:xfrm>
          <a:off x="3154363" y="1397000"/>
          <a:ext cx="16383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2" name="Equation" r:id="rId6" imgW="838200" imgH="393700" progId="Equation.3">
                  <p:embed/>
                </p:oleObj>
              </mc:Choice>
              <mc:Fallback>
                <p:oleObj name="Equation" r:id="rId6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4363" y="1397000"/>
                        <a:ext cx="163830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842" y="1265238"/>
            <a:ext cx="3020708" cy="1138368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70529"/>
              </p:ext>
            </p:extLst>
          </p:nvPr>
        </p:nvGraphicFramePr>
        <p:xfrm>
          <a:off x="2678113" y="4353662"/>
          <a:ext cx="205898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3" name="Equation" r:id="rId9" imgW="1054100" imgH="203200" progId="Equation.3">
                  <p:embed/>
                </p:oleObj>
              </mc:Choice>
              <mc:Fallback>
                <p:oleObj name="Equation" r:id="rId9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78113" y="4353662"/>
                        <a:ext cx="2058987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rectifi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94" y="3900688"/>
            <a:ext cx="3181351" cy="1312786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510051"/>
              </p:ext>
            </p:extLst>
          </p:nvPr>
        </p:nvGraphicFramePr>
        <p:xfrm>
          <a:off x="2678113" y="5351443"/>
          <a:ext cx="176212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4" name="Equation" r:id="rId12" imgW="901700" imgH="406400" progId="Equation.3">
                  <p:embed/>
                </p:oleObj>
              </mc:Choice>
              <mc:Fallback>
                <p:oleObj name="Equation" r:id="rId12" imgW="901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78113" y="5351443"/>
                        <a:ext cx="176212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tan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73" y="5213474"/>
            <a:ext cx="2055657" cy="10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9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Learn Algorithm for Perceptron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latin typeface="Times New Roman"/>
                <a:cs typeface="Times New Roman"/>
              </a:rPr>
              <a:t>Initialize </a:t>
            </a:r>
            <a:r>
              <a:rPr lang="en-US" sz="2800" i="1" dirty="0" smtClean="0">
                <a:latin typeface="Times New Roman"/>
                <a:cs typeface="Times New Roman"/>
              </a:rPr>
              <a:t>w</a:t>
            </a:r>
            <a:r>
              <a:rPr lang="en-US" sz="2800" dirty="0" smtClean="0">
                <a:latin typeface="Times New Roman"/>
                <a:cs typeface="Times New Roman"/>
              </a:rPr>
              <a:t>, </a:t>
            </a:r>
            <a:r>
              <a:rPr lang="en-US" sz="2800" i="1" dirty="0" smtClean="0">
                <a:latin typeface="Times New Roman"/>
                <a:cs typeface="Times New Roman"/>
              </a:rPr>
              <a:t>b</a:t>
            </a:r>
            <a:endParaRPr lang="en-US" sz="2800" dirty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latin typeface="Times New Roman"/>
                <a:cs typeface="Times New Roman"/>
              </a:rPr>
              <a:t>For each data point (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, </a:t>
            </a:r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800" dirty="0" smtClean="0">
                <a:latin typeface="Times New Roman"/>
                <a:cs typeface="Times New Roman"/>
              </a:rPr>
              <a:t>make prediction</a:t>
            </a:r>
            <a:endParaRPr lang="en-US" sz="2400" dirty="0">
              <a:latin typeface="Times New Roman"/>
              <a:cs typeface="Times New Roman"/>
            </a:endParaRPr>
          </a:p>
          <a:p>
            <a:pPr marL="857250" lvl="1" indent="-457200"/>
            <a:endParaRPr lang="en-US" sz="2400" dirty="0" smtClean="0">
              <a:latin typeface="Times New Roman"/>
              <a:cs typeface="Times New Roman"/>
            </a:endParaRPr>
          </a:p>
          <a:p>
            <a:pPr marL="857250" lvl="1" indent="-457200"/>
            <a:r>
              <a:rPr lang="en-US" sz="2400" dirty="0" smtClean="0">
                <a:latin typeface="Times New Roman"/>
                <a:cs typeface="Times New Roman"/>
              </a:rPr>
              <a:t>If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>
                <a:latin typeface="Times New Roman"/>
                <a:cs typeface="Times New Roman"/>
              </a:rPr>
              <a:t> ≠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), update the parameters by gradient descent</a:t>
            </a:r>
          </a:p>
          <a:p>
            <a:pPr marL="857250" lvl="1" indent="-457200"/>
            <a:endParaRPr lang="en-US" sz="2400" dirty="0">
              <a:latin typeface="Times New Roman"/>
              <a:cs typeface="Times New Roman"/>
            </a:endParaRPr>
          </a:p>
          <a:p>
            <a:pPr marL="857250" lvl="1" indent="-457200"/>
            <a:endParaRPr lang="en-US" sz="2400" dirty="0" smtClean="0">
              <a:latin typeface="Times New Roman"/>
              <a:cs typeface="Times New Roman"/>
            </a:endParaRPr>
          </a:p>
          <a:p>
            <a:pPr marL="857250" lvl="1" indent="-457200"/>
            <a:endParaRPr lang="en-US" sz="2400" dirty="0">
              <a:latin typeface="Times New Roman"/>
              <a:cs typeface="Times New Roman"/>
            </a:endParaRPr>
          </a:p>
          <a:p>
            <a:pPr marL="857250" lvl="1" indent="-457200"/>
            <a:r>
              <a:rPr lang="en-US" sz="2400" dirty="0" smtClean="0">
                <a:latin typeface="Times New Roman"/>
                <a:cs typeface="Times New Roman"/>
              </a:rPr>
              <a:t>Else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 does not change</a:t>
            </a:r>
            <a:endParaRPr lang="en-US" sz="2800" dirty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latin typeface="Times New Roman"/>
                <a:cs typeface="Times New Roman"/>
              </a:rPr>
              <a:t>Repeat until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385126"/>
              </p:ext>
            </p:extLst>
          </p:nvPr>
        </p:nvGraphicFramePr>
        <p:xfrm>
          <a:off x="3307476" y="2424411"/>
          <a:ext cx="21605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1" name="Equation" r:id="rId3" imgW="1104900" imgH="228600" progId="Equation.3">
                  <p:embed/>
                </p:oleObj>
              </mc:Choice>
              <mc:Fallback>
                <p:oleObj name="Equation" r:id="rId3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7476" y="2424411"/>
                        <a:ext cx="2160587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563087"/>
              </p:ext>
            </p:extLst>
          </p:nvPr>
        </p:nvGraphicFramePr>
        <p:xfrm>
          <a:off x="3182938" y="3284538"/>
          <a:ext cx="24098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2" name="Equation" r:id="rId5" imgW="1231900" imgH="228600" progId="Equation.3">
                  <p:embed/>
                </p:oleObj>
              </mc:Choice>
              <mc:Fallback>
                <p:oleObj name="Equation" r:id="rId5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2938" y="3284538"/>
                        <a:ext cx="2409825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63713"/>
              </p:ext>
            </p:extLst>
          </p:nvPr>
        </p:nvGraphicFramePr>
        <p:xfrm>
          <a:off x="1931988" y="3754438"/>
          <a:ext cx="16367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" name="Equation" r:id="rId7" imgW="838200" imgH="393700" progId="Equation.3">
                  <p:embed/>
                </p:oleObj>
              </mc:Choice>
              <mc:Fallback>
                <p:oleObj name="Equation" r:id="rId7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31988" y="3754438"/>
                        <a:ext cx="1636712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526396"/>
              </p:ext>
            </p:extLst>
          </p:nvPr>
        </p:nvGraphicFramePr>
        <p:xfrm>
          <a:off x="4919663" y="3719513"/>
          <a:ext cx="148748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4" name="Equation" r:id="rId9" imgW="762000" imgH="393700" progId="Equation.3">
                  <p:embed/>
                </p:oleObj>
              </mc:Choice>
              <mc:Fallback>
                <p:oleObj name="Equation" r:id="rId9" imgW="762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19663" y="3719513"/>
                        <a:ext cx="1487487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17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457200" y="5874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Training 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425338"/>
              </p:ext>
            </p:extLst>
          </p:nvPr>
        </p:nvGraphicFramePr>
        <p:xfrm>
          <a:off x="1155700" y="1298575"/>
          <a:ext cx="6883400" cy="47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/>
                <a:gridCol w="1376680"/>
                <a:gridCol w="1376680"/>
                <a:gridCol w="1376680"/>
                <a:gridCol w="1376680"/>
              </a:tblGrid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Age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Income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Student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Credit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rating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Buy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Mac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Pro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Low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&lt;= 30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…</a:t>
                      </a:r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31 …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High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Fair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Yes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400" baseline="0" dirty="0" smtClean="0">
                          <a:latin typeface="Times New Roman"/>
                          <a:cs typeface="Times New Roman"/>
                        </a:rPr>
                        <a:t> 40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Medium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Excellent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Times New Roman"/>
                          <a:cs typeface="Times New Roman"/>
                        </a:rPr>
                        <a:t>No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Bent Arrow 6"/>
          <p:cNvSpPr/>
          <p:nvPr/>
        </p:nvSpPr>
        <p:spPr>
          <a:xfrm rot="16200000" flipH="1">
            <a:off x="7306870" y="846535"/>
            <a:ext cx="321466" cy="50800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3200" y="78740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5700" y="6248400"/>
            <a:ext cx="68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Task: Given the info of a new user, tell me if she will buy a Mac Pro.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60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Non-Linear Classification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non-linear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7" y="2207836"/>
            <a:ext cx="3222693" cy="2770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6200" y="2193398"/>
            <a:ext cx="453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baseline="-25000" dirty="0" smtClean="0">
                <a:latin typeface="Times New Roman"/>
                <a:cs typeface="Times New Roman"/>
              </a:rPr>
              <a:t>1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baseline="-25000" dirty="0" smtClean="0">
                <a:latin typeface="Times New Roman"/>
                <a:cs typeface="Times New Roman"/>
              </a:rPr>
              <a:t>2</a:t>
            </a:r>
            <a:r>
              <a:rPr lang="en-US" sz="2000" dirty="0" smtClean="0">
                <a:latin typeface="Times New Roman"/>
                <a:cs typeface="Times New Roman"/>
              </a:rPr>
              <a:t> are binary variables (0 or 1)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Learn y = x</a:t>
            </a:r>
            <a:r>
              <a:rPr lang="en-US" sz="2000" baseline="-25000" dirty="0" smtClean="0">
                <a:latin typeface="Times New Roman"/>
                <a:cs typeface="Times New Roman"/>
              </a:rPr>
              <a:t>1</a:t>
            </a:r>
            <a:r>
              <a:rPr lang="en-US" sz="2000" dirty="0" smtClean="0">
                <a:latin typeface="Times New Roman"/>
                <a:cs typeface="Times New Roman"/>
              </a:rPr>
              <a:t> XOR x2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Perceptron does not work as the problem is not linear separable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Solution: Multi-layer networks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085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Multi-Layer Networks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Feed-forward neural networks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feedforw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43" y="2062747"/>
            <a:ext cx="4674700" cy="3167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1274" y="5187063"/>
            <a:ext cx="11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Layer 1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9069" y="5172633"/>
            <a:ext cx="11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Layer 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6862" y="5158203"/>
            <a:ext cx="11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Layer 3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0855" y="5143773"/>
            <a:ext cx="11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Layer 4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76" y="5720125"/>
            <a:ext cx="318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Stack of “Perceptrons”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64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Multi-Layer Networks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1139" y="2054167"/>
            <a:ext cx="4674700" cy="3493648"/>
            <a:chOff x="2236843" y="2062747"/>
            <a:chExt cx="4674700" cy="3493648"/>
          </a:xfrm>
        </p:grpSpPr>
        <p:pic>
          <p:nvPicPr>
            <p:cNvPr id="5" name="Picture 4" descr="feedforwar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843" y="2062747"/>
              <a:ext cx="4674700" cy="31676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51274" y="518706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49069" y="517263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6862" y="515820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3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0855" y="514377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4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55839" y="1635697"/>
            <a:ext cx="3832791" cy="1436116"/>
            <a:chOff x="4955839" y="1635697"/>
            <a:chExt cx="3832791" cy="1436116"/>
          </a:xfrm>
        </p:grpSpPr>
        <p:sp>
          <p:nvSpPr>
            <p:cNvPr id="12" name="TextBox 11"/>
            <p:cNvSpPr txBox="1"/>
            <p:nvPr/>
          </p:nvSpPr>
          <p:spPr>
            <a:xfrm>
              <a:off x="4955839" y="1635697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Input and output of 2</a:t>
              </a:r>
              <a:r>
                <a:rPr lang="en-US" sz="2400" baseline="30000" dirty="0" smtClean="0">
                  <a:latin typeface="Times New Roman"/>
                  <a:cs typeface="Times New Roman"/>
                </a:rPr>
                <a:t>nd</a:t>
              </a:r>
              <a:r>
                <a:rPr lang="en-US" sz="2400" dirty="0" smtClean="0">
                  <a:latin typeface="Times New Roman"/>
                  <a:cs typeface="Times New Roman"/>
                </a:rPr>
                <a:t>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2303378"/>
                </p:ext>
              </p:extLst>
            </p:nvPr>
          </p:nvGraphicFramePr>
          <p:xfrm>
            <a:off x="5584825" y="2097088"/>
            <a:ext cx="1935163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1" name="Equation" r:id="rId4" imgW="990600" imgH="203200" progId="Equation.3">
                    <p:embed/>
                  </p:oleObj>
                </mc:Choice>
                <mc:Fallback>
                  <p:oleObj name="Equation" r:id="rId4" imgW="990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84825" y="2097088"/>
                          <a:ext cx="1935163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329547"/>
                </p:ext>
              </p:extLst>
            </p:nvPr>
          </p:nvGraphicFramePr>
          <p:xfrm>
            <a:off x="5584547" y="2624138"/>
            <a:ext cx="1563688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2" name="Equation" r:id="rId6" imgW="800100" imgH="228600" progId="Equation.3">
                    <p:embed/>
                  </p:oleObj>
                </mc:Choice>
                <mc:Fallback>
                  <p:oleObj name="Equation" r:id="rId6" imgW="800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84547" y="2624138"/>
                          <a:ext cx="1563688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4978360" y="3202270"/>
            <a:ext cx="3832791" cy="1491968"/>
            <a:chOff x="4978360" y="3202270"/>
            <a:chExt cx="3832791" cy="1491968"/>
          </a:xfrm>
        </p:grpSpPr>
        <p:sp>
          <p:nvSpPr>
            <p:cNvPr id="13" name="TextBox 12"/>
            <p:cNvSpPr txBox="1"/>
            <p:nvPr/>
          </p:nvSpPr>
          <p:spPr>
            <a:xfrm>
              <a:off x="4978360" y="3202270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Input and output of 3</a:t>
              </a:r>
              <a:r>
                <a:rPr lang="en-US" sz="2400" baseline="30000" dirty="0" smtClean="0">
                  <a:latin typeface="Times New Roman"/>
                  <a:cs typeface="Times New Roman"/>
                </a:rPr>
                <a:t>rd</a:t>
              </a:r>
              <a:r>
                <a:rPr lang="en-US" sz="2400" dirty="0" smtClean="0">
                  <a:latin typeface="Times New Roman"/>
                  <a:cs typeface="Times New Roman"/>
                </a:rPr>
                <a:t>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7114368"/>
                </p:ext>
              </p:extLst>
            </p:nvPr>
          </p:nvGraphicFramePr>
          <p:xfrm>
            <a:off x="5480050" y="3719513"/>
            <a:ext cx="2233613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3" name="Equation" r:id="rId8" imgW="1143000" imgH="203200" progId="Equation.3">
                    <p:embed/>
                  </p:oleObj>
                </mc:Choice>
                <mc:Fallback>
                  <p:oleObj name="Equation" r:id="rId8" imgW="1143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80050" y="3719513"/>
                          <a:ext cx="2233613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7940432"/>
                </p:ext>
              </p:extLst>
            </p:nvPr>
          </p:nvGraphicFramePr>
          <p:xfrm>
            <a:off x="5611813" y="4246563"/>
            <a:ext cx="1538287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4" name="Equation" r:id="rId10" imgW="787400" imgH="228600" progId="Equation.3">
                    <p:embed/>
                  </p:oleObj>
                </mc:Choice>
                <mc:Fallback>
                  <p:oleObj name="Equation" r:id="rId10" imgW="787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11813" y="4246563"/>
                          <a:ext cx="1538287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4992791" y="4716770"/>
            <a:ext cx="3832791" cy="1321368"/>
            <a:chOff x="4992791" y="4716770"/>
            <a:chExt cx="3832791" cy="1321368"/>
          </a:xfrm>
        </p:grpSpPr>
        <p:sp>
          <p:nvSpPr>
            <p:cNvPr id="14" name="TextBox 13"/>
            <p:cNvSpPr txBox="1"/>
            <p:nvPr/>
          </p:nvSpPr>
          <p:spPr>
            <a:xfrm>
              <a:off x="4992791" y="4716770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/>
                  <a:cs typeface="Times New Roman"/>
                </a:rPr>
                <a:t>O</a:t>
              </a:r>
              <a:r>
                <a:rPr lang="en-US" sz="2400" dirty="0" smtClean="0">
                  <a:latin typeface="Times New Roman"/>
                  <a:cs typeface="Times New Roman"/>
                </a:rPr>
                <a:t>utput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5402170"/>
                </p:ext>
              </p:extLst>
            </p:nvPr>
          </p:nvGraphicFramePr>
          <p:xfrm>
            <a:off x="5500688" y="5135563"/>
            <a:ext cx="2206625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5" name="Equation" r:id="rId12" imgW="1130300" imgH="203200" progId="Equation.3">
                    <p:embed/>
                  </p:oleObj>
                </mc:Choice>
                <mc:Fallback>
                  <p:oleObj name="Equation" r:id="rId12" imgW="1130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500688" y="5135563"/>
                          <a:ext cx="2206625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8754235"/>
                </p:ext>
              </p:extLst>
            </p:nvPr>
          </p:nvGraphicFramePr>
          <p:xfrm>
            <a:off x="5572269" y="5590463"/>
            <a:ext cx="1663700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96" name="Equation" r:id="rId14" imgW="850900" imgH="228600" progId="Equation.3">
                    <p:embed/>
                  </p:oleObj>
                </mc:Choice>
                <mc:Fallback>
                  <p:oleObj name="Equation" r:id="rId14" imgW="8509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572269" y="5590463"/>
                          <a:ext cx="1663700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3482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Multi-Layer Networks (3)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1139" y="2054167"/>
            <a:ext cx="4674700" cy="3493648"/>
            <a:chOff x="2236843" y="2062747"/>
            <a:chExt cx="4674700" cy="3493648"/>
          </a:xfrm>
        </p:grpSpPr>
        <p:pic>
          <p:nvPicPr>
            <p:cNvPr id="5" name="Picture 4" descr="feedforwar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843" y="2062747"/>
              <a:ext cx="4674700" cy="31676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51274" y="518706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49069" y="517263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6862" y="515820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3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70855" y="514377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4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34467" y="1919230"/>
            <a:ext cx="385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Activation function </a:t>
            </a:r>
            <a:r>
              <a:rPr lang="en-US" sz="2400" i="1" dirty="0" smtClean="0">
                <a:latin typeface="Times New Roman"/>
                <a:cs typeface="Times New Roman"/>
              </a:rPr>
              <a:t>f </a:t>
            </a:r>
            <a:r>
              <a:rPr lang="en-US" sz="2400" dirty="0" smtClean="0">
                <a:latin typeface="Times New Roman"/>
                <a:cs typeface="Times New Roman"/>
              </a:rPr>
              <a:t>: continuous nonlinear function</a:t>
            </a:r>
            <a:endParaRPr lang="en-US" sz="2400" dirty="0">
              <a:latin typeface="Times New Roman"/>
              <a:cs typeface="Times New Roman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957121"/>
              </p:ext>
            </p:extLst>
          </p:nvPr>
        </p:nvGraphicFramePr>
        <p:xfrm>
          <a:off x="5405638" y="2776349"/>
          <a:ext cx="16383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7" name="Equation" r:id="rId4" imgW="838200" imgH="393700" progId="Equation.3">
                  <p:embed/>
                </p:oleObj>
              </mc:Choice>
              <mc:Fallback>
                <p:oleObj name="Equation" r:id="rId4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5638" y="2776349"/>
                        <a:ext cx="163830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15793" y="3650868"/>
            <a:ext cx="73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45352" y="3009601"/>
            <a:ext cx="123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(Sigmoid)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76627"/>
              </p:ext>
            </p:extLst>
          </p:nvPr>
        </p:nvGraphicFramePr>
        <p:xfrm>
          <a:off x="5373688" y="3978275"/>
          <a:ext cx="1763712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8" name="Equation" r:id="rId6" imgW="901700" imgH="406400" progId="Equation.3">
                  <p:embed/>
                </p:oleObj>
              </mc:Choice>
              <mc:Fallback>
                <p:oleObj name="Equation" r:id="rId6" imgW="9017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3688" y="3978275"/>
                        <a:ext cx="1763712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082304" y="4172123"/>
            <a:ext cx="123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tanh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836" y="5780872"/>
            <a:ext cx="75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Parameters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baseline="30000" dirty="0" smtClean="0">
                <a:latin typeface="Times New Roman"/>
                <a:cs typeface="Times New Roman"/>
              </a:rPr>
              <a:t>(1)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baseline="30000" dirty="0" smtClean="0">
                <a:latin typeface="Times New Roman"/>
                <a:cs typeface="Times New Roman"/>
              </a:rPr>
              <a:t>(2)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baseline="30000" dirty="0" smtClean="0">
                <a:latin typeface="Times New Roman"/>
                <a:cs typeface="Times New Roman"/>
              </a:rPr>
              <a:t>(3)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baseline="30000" dirty="0" smtClean="0">
                <a:latin typeface="Times New Roman"/>
                <a:cs typeface="Times New Roman"/>
              </a:rPr>
              <a:t>(1)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baseline="30000" dirty="0" smtClean="0">
                <a:latin typeface="Times New Roman"/>
                <a:cs typeface="Times New Roman"/>
              </a:rPr>
              <a:t>(2)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baseline="30000" dirty="0" smtClean="0">
                <a:latin typeface="Times New Roman"/>
                <a:cs typeface="Times New Roman"/>
              </a:rPr>
              <a:t>(3)</a:t>
            </a:r>
            <a:r>
              <a:rPr lang="en-US" sz="2400" dirty="0" smtClean="0">
                <a:latin typeface="Times New Roman"/>
                <a:cs typeface="Times New Roman"/>
              </a:rPr>
              <a:t> to be learned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046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2-Layer Network for XOR function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 descr="non-linear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3" y="2308848"/>
            <a:ext cx="3323395" cy="2857416"/>
          </a:xfrm>
          <a:prstGeom prst="rect">
            <a:avLst/>
          </a:prstGeom>
        </p:spPr>
      </p:pic>
      <p:pic>
        <p:nvPicPr>
          <p:cNvPr id="7" name="Picture 6" descr="x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42" y="1702775"/>
            <a:ext cx="4379203" cy="3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6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Universal Approximation Theorem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endParaRPr lang="en-US" sz="2400" dirty="0" smtClean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endParaRPr lang="en-US" sz="2400" dirty="0" smtClean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Here “mild” means any non-constant, bounded, and monotonically-increasing continuous function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Example activation functions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Sigmoid function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Hyperbolic Tan function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Rectifier function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397000"/>
            <a:ext cx="8229600" cy="2109563"/>
          </a:xfrm>
          <a:prstGeom prst="roundRect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Times New Roman"/>
                <a:cs typeface="Times New Roman"/>
              </a:rPr>
              <a:t>A feed-forward network with a single hidden layer containing a finite number of neurons can approximate continuous functions on compact subset of </a:t>
            </a:r>
            <a:r>
              <a:rPr lang="en-US" sz="2800" dirty="0" err="1" smtClean="0">
                <a:latin typeface="Times New Roman"/>
                <a:cs typeface="Times New Roman"/>
              </a:rPr>
              <a:t>R</a:t>
            </a:r>
            <a:r>
              <a:rPr lang="en-US" sz="2800" baseline="30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, under mild assumptions on the activation function. 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26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Parameter Estimation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Given training samples: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Minimize cost function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018316"/>
              </p:ext>
            </p:extLst>
          </p:nvPr>
        </p:nvGraphicFramePr>
        <p:xfrm>
          <a:off x="4921486" y="1536689"/>
          <a:ext cx="24558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5" name="Equation" r:id="rId3" imgW="1257300" imgH="215900" progId="Equation.3">
                  <p:embed/>
                </p:oleObj>
              </mc:Choice>
              <mc:Fallback>
                <p:oleObj name="Equation" r:id="rId3" imgW="1257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1486" y="1536689"/>
                        <a:ext cx="2455863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96090"/>
              </p:ext>
            </p:extLst>
          </p:nvPr>
        </p:nvGraphicFramePr>
        <p:xfrm>
          <a:off x="2093861" y="2913904"/>
          <a:ext cx="4837112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6" name="Equation" r:id="rId5" imgW="2476500" imgH="457200" progId="Equation.3">
                  <p:embed/>
                </p:oleObj>
              </mc:Choice>
              <mc:Fallback>
                <p:oleObj name="Equation" r:id="rId5" imgW="2476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3861" y="2913904"/>
                        <a:ext cx="4837112" cy="89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57556" y="3997193"/>
            <a:ext cx="168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where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7258" y="4541452"/>
            <a:ext cx="380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: Average sum-of-square error term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7258" y="5198913"/>
            <a:ext cx="380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: Regularization term (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r>
              <a:rPr lang="en-US" dirty="0" smtClean="0">
                <a:latin typeface="Times New Roman"/>
                <a:cs typeface="Times New Roman"/>
              </a:rPr>
              <a:t>, # layers)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343416"/>
              </p:ext>
            </p:extLst>
          </p:nvPr>
        </p:nvGraphicFramePr>
        <p:xfrm>
          <a:off x="1819833" y="4337922"/>
          <a:ext cx="225742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7" name="Equation" r:id="rId7" imgW="1155700" imgH="457200" progId="Equation.3">
                  <p:embed/>
                </p:oleObj>
              </mc:Choice>
              <mc:Fallback>
                <p:oleObj name="Equation" r:id="rId7" imgW="115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9833" y="4337922"/>
                        <a:ext cx="2257425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581985"/>
              </p:ext>
            </p:extLst>
          </p:nvPr>
        </p:nvGraphicFramePr>
        <p:xfrm>
          <a:off x="2762808" y="4968504"/>
          <a:ext cx="13144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8" name="Equation" r:id="rId9" imgW="673100" imgH="457200" progId="Equation.3">
                  <p:embed/>
                </p:oleObj>
              </mc:Choice>
              <mc:Fallback>
                <p:oleObj name="Equation" r:id="rId9" imgW="67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62808" y="4968504"/>
                        <a:ext cx="1314450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92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Optimization Algorithm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Gradient descent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Backpropagation: a systematic way to compute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967316"/>
              </p:ext>
            </p:extLst>
          </p:nvPr>
        </p:nvGraphicFramePr>
        <p:xfrm>
          <a:off x="3359150" y="2033588"/>
          <a:ext cx="23066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9" name="Equation" r:id="rId3" imgW="1181100" imgH="444500" progId="Equation.3">
                  <p:embed/>
                </p:oleObj>
              </mc:Choice>
              <mc:Fallback>
                <p:oleObj name="Equation" r:id="rId3" imgW="1181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9150" y="2033588"/>
                        <a:ext cx="23066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419009"/>
              </p:ext>
            </p:extLst>
          </p:nvPr>
        </p:nvGraphicFramePr>
        <p:xfrm>
          <a:off x="3473450" y="2863850"/>
          <a:ext cx="21336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0" name="Equation" r:id="rId5" imgW="1092200" imgH="431800" progId="Equation.3">
                  <p:embed/>
                </p:oleObj>
              </mc:Choice>
              <mc:Fallback>
                <p:oleObj name="Equation" r:id="rId5" imgW="109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3450" y="2863850"/>
                        <a:ext cx="2133600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284925"/>
              </p:ext>
            </p:extLst>
          </p:nvPr>
        </p:nvGraphicFramePr>
        <p:xfrm>
          <a:off x="3120669" y="4693989"/>
          <a:ext cx="920082" cy="115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1" name="Equation" r:id="rId7" imgW="355600" imgH="444500" progId="Equation.3">
                  <p:embed/>
                </p:oleObj>
              </mc:Choice>
              <mc:Fallback>
                <p:oleObj name="Equation" r:id="rId7" imgW="355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0669" y="4693989"/>
                        <a:ext cx="920082" cy="115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23034"/>
              </p:ext>
            </p:extLst>
          </p:nvPr>
        </p:nvGraphicFramePr>
        <p:xfrm>
          <a:off x="5120845" y="4722955"/>
          <a:ext cx="824830" cy="107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2" name="Equation" r:id="rId9" imgW="330200" imgH="431800" progId="Equation.3">
                  <p:embed/>
                </p:oleObj>
              </mc:Choice>
              <mc:Fallback>
                <p:oleObj name="Equation" r:id="rId9" imgW="330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20845" y="4722955"/>
                        <a:ext cx="824830" cy="1078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56201" y="4920731"/>
            <a:ext cx="75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and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58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Backpropagation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Perform a </a:t>
            </a:r>
            <a:r>
              <a:rPr lang="en-US" sz="2800" b="1" i="1" dirty="0" smtClean="0">
                <a:latin typeface="Times New Roman"/>
                <a:cs typeface="Times New Roman"/>
              </a:rPr>
              <a:t>feedforward pass</a:t>
            </a:r>
            <a:r>
              <a:rPr lang="en-US" sz="2800" dirty="0" smtClean="0">
                <a:latin typeface="Times New Roman"/>
                <a:cs typeface="Times New Roman"/>
              </a:rPr>
              <a:t>, compute the activations for all layers, and obtain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6700" y="2862702"/>
            <a:ext cx="4674700" cy="3493648"/>
            <a:chOff x="2236843" y="2062747"/>
            <a:chExt cx="4674700" cy="3493648"/>
          </a:xfrm>
        </p:grpSpPr>
        <p:pic>
          <p:nvPicPr>
            <p:cNvPr id="6" name="Picture 5" descr="feedforwar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843" y="2062747"/>
              <a:ext cx="4674700" cy="31676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51274" y="518706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49069" y="517263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6862" y="515820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3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70855" y="5143773"/>
              <a:ext cx="1125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Layer 4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55839" y="2299477"/>
            <a:ext cx="3832791" cy="1436116"/>
            <a:chOff x="4955839" y="1635697"/>
            <a:chExt cx="3832791" cy="1436116"/>
          </a:xfrm>
        </p:grpSpPr>
        <p:sp>
          <p:nvSpPr>
            <p:cNvPr id="12" name="TextBox 11"/>
            <p:cNvSpPr txBox="1"/>
            <p:nvPr/>
          </p:nvSpPr>
          <p:spPr>
            <a:xfrm>
              <a:off x="4955839" y="1635697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Input and output of 2</a:t>
              </a:r>
              <a:r>
                <a:rPr lang="en-US" sz="2400" baseline="30000" dirty="0" smtClean="0">
                  <a:latin typeface="Times New Roman"/>
                  <a:cs typeface="Times New Roman"/>
                </a:rPr>
                <a:t>nd</a:t>
              </a:r>
              <a:r>
                <a:rPr lang="en-US" sz="2400" dirty="0" smtClean="0">
                  <a:latin typeface="Times New Roman"/>
                  <a:cs typeface="Times New Roman"/>
                </a:rPr>
                <a:t>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1808881"/>
                </p:ext>
              </p:extLst>
            </p:nvPr>
          </p:nvGraphicFramePr>
          <p:xfrm>
            <a:off x="5584825" y="2097088"/>
            <a:ext cx="1935163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7" name="Equation" r:id="rId4" imgW="990600" imgH="203200" progId="Equation.3">
                    <p:embed/>
                  </p:oleObj>
                </mc:Choice>
                <mc:Fallback>
                  <p:oleObj name="Equation" r:id="rId4" imgW="990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84825" y="2097088"/>
                          <a:ext cx="1935163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520206"/>
                </p:ext>
              </p:extLst>
            </p:nvPr>
          </p:nvGraphicFramePr>
          <p:xfrm>
            <a:off x="5584547" y="2624138"/>
            <a:ext cx="1563688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8" name="Equation" r:id="rId6" imgW="800100" imgH="228600" progId="Equation.3">
                    <p:embed/>
                  </p:oleObj>
                </mc:Choice>
                <mc:Fallback>
                  <p:oleObj name="Equation" r:id="rId6" imgW="800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84547" y="2624138"/>
                          <a:ext cx="1563688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978360" y="3866050"/>
            <a:ext cx="3832791" cy="1491968"/>
            <a:chOff x="4978360" y="3202270"/>
            <a:chExt cx="3832791" cy="1491968"/>
          </a:xfrm>
        </p:grpSpPr>
        <p:sp>
          <p:nvSpPr>
            <p:cNvPr id="16" name="TextBox 15"/>
            <p:cNvSpPr txBox="1"/>
            <p:nvPr/>
          </p:nvSpPr>
          <p:spPr>
            <a:xfrm>
              <a:off x="4978360" y="3202270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Input and output of 3</a:t>
              </a:r>
              <a:r>
                <a:rPr lang="en-US" sz="2400" baseline="30000" dirty="0" smtClean="0">
                  <a:latin typeface="Times New Roman"/>
                  <a:cs typeface="Times New Roman"/>
                </a:rPr>
                <a:t>rd</a:t>
              </a:r>
              <a:r>
                <a:rPr lang="en-US" sz="2400" dirty="0" smtClean="0">
                  <a:latin typeface="Times New Roman"/>
                  <a:cs typeface="Times New Roman"/>
                </a:rPr>
                <a:t>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7465533"/>
                </p:ext>
              </p:extLst>
            </p:nvPr>
          </p:nvGraphicFramePr>
          <p:xfrm>
            <a:off x="5480050" y="3719308"/>
            <a:ext cx="2233613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9" name="Equation" r:id="rId8" imgW="1143000" imgH="203200" progId="Equation.3">
                    <p:embed/>
                  </p:oleObj>
                </mc:Choice>
                <mc:Fallback>
                  <p:oleObj name="Equation" r:id="rId8" imgW="1143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80050" y="3719308"/>
                          <a:ext cx="2233613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6601272"/>
                </p:ext>
              </p:extLst>
            </p:nvPr>
          </p:nvGraphicFramePr>
          <p:xfrm>
            <a:off x="5611813" y="4246563"/>
            <a:ext cx="1538287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0" name="Equation" r:id="rId10" imgW="787400" imgH="228600" progId="Equation.3">
                    <p:embed/>
                  </p:oleObj>
                </mc:Choice>
                <mc:Fallback>
                  <p:oleObj name="Equation" r:id="rId10" imgW="787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611813" y="4246563"/>
                          <a:ext cx="1538287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4992791" y="5380550"/>
            <a:ext cx="3832791" cy="1321368"/>
            <a:chOff x="4992791" y="4716770"/>
            <a:chExt cx="3832791" cy="1321368"/>
          </a:xfrm>
        </p:grpSpPr>
        <p:sp>
          <p:nvSpPr>
            <p:cNvPr id="20" name="TextBox 19"/>
            <p:cNvSpPr txBox="1"/>
            <p:nvPr/>
          </p:nvSpPr>
          <p:spPr>
            <a:xfrm>
              <a:off x="4992791" y="4716770"/>
              <a:ext cx="383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/>
                  <a:cs typeface="Times New Roman"/>
                </a:rPr>
                <a:t>O</a:t>
              </a:r>
              <a:r>
                <a:rPr lang="en-US" sz="2400" dirty="0" smtClean="0">
                  <a:latin typeface="Times New Roman"/>
                  <a:cs typeface="Times New Roman"/>
                </a:rPr>
                <a:t>utput layer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4647755"/>
                </p:ext>
              </p:extLst>
            </p:nvPr>
          </p:nvGraphicFramePr>
          <p:xfrm>
            <a:off x="5624513" y="5135358"/>
            <a:ext cx="1958975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1" name="Equation" r:id="rId12" imgW="1003300" imgH="203200" progId="Equation.3">
                    <p:embed/>
                  </p:oleObj>
                </mc:Choice>
                <mc:Fallback>
                  <p:oleObj name="Equation" r:id="rId12" imgW="1003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24513" y="5135358"/>
                          <a:ext cx="1958975" cy="398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6123604"/>
                </p:ext>
              </p:extLst>
            </p:nvPr>
          </p:nvGraphicFramePr>
          <p:xfrm>
            <a:off x="5572269" y="5590463"/>
            <a:ext cx="1663700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2" name="Equation" r:id="rId14" imgW="850900" imgH="228600" progId="Equation.3">
                    <p:embed/>
                  </p:oleObj>
                </mc:Choice>
                <mc:Fallback>
                  <p:oleObj name="Equation" r:id="rId14" imgW="8509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572269" y="5590463"/>
                          <a:ext cx="1663700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Right Arrow 22"/>
          <p:cNvSpPr/>
          <p:nvPr/>
        </p:nvSpPr>
        <p:spPr>
          <a:xfrm>
            <a:off x="909169" y="2597454"/>
            <a:ext cx="995756" cy="163414"/>
          </a:xfrm>
          <a:prstGeom prst="right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2178841" y="2586440"/>
            <a:ext cx="995756" cy="163414"/>
          </a:xfrm>
          <a:prstGeom prst="right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3428557" y="2586440"/>
            <a:ext cx="995756" cy="163414"/>
          </a:xfrm>
          <a:prstGeom prst="rightArrow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03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Backpropagation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Apply Chain Rule to compute gradients backward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 descr="feedforw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94" y="4601956"/>
            <a:ext cx="2589106" cy="1754394"/>
          </a:xfrm>
          <a:prstGeom prst="rect">
            <a:avLst/>
          </a:prstGeom>
        </p:spPr>
      </p:pic>
      <p:sp>
        <p:nvSpPr>
          <p:cNvPr id="24" name="Left Arrow 23"/>
          <p:cNvSpPr/>
          <p:nvPr/>
        </p:nvSpPr>
        <p:spPr>
          <a:xfrm>
            <a:off x="7821737" y="4444532"/>
            <a:ext cx="274194" cy="157424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>
            <a:off x="7223713" y="4439508"/>
            <a:ext cx="274194" cy="157424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6553200" y="4444532"/>
            <a:ext cx="274194" cy="157424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54547"/>
              </p:ext>
            </p:extLst>
          </p:nvPr>
        </p:nvGraphicFramePr>
        <p:xfrm>
          <a:off x="2799489" y="1909335"/>
          <a:ext cx="28511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2" name="Equation" r:id="rId4" imgW="1460500" imgH="393700" progId="Equation.3">
                  <p:embed/>
                </p:oleObj>
              </mc:Choice>
              <mc:Fallback>
                <p:oleObj name="Equation" r:id="rId4" imgW="1460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99489" y="1909335"/>
                        <a:ext cx="285115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688975" y="2700338"/>
            <a:ext cx="7350125" cy="855662"/>
            <a:chOff x="688975" y="2700338"/>
            <a:chExt cx="7350125" cy="855662"/>
          </a:xfrm>
        </p:grpSpPr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9860669"/>
                </p:ext>
              </p:extLst>
            </p:nvPr>
          </p:nvGraphicFramePr>
          <p:xfrm>
            <a:off x="688975" y="2738438"/>
            <a:ext cx="3916363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3" name="Equation" r:id="rId6" imgW="2006600" imgH="419100" progId="Equation.3">
                    <p:embed/>
                  </p:oleObj>
                </mc:Choice>
                <mc:Fallback>
                  <p:oleObj name="Equation" r:id="rId6" imgW="20066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8975" y="2738438"/>
                          <a:ext cx="3916363" cy="817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9261563"/>
                </p:ext>
              </p:extLst>
            </p:nvPr>
          </p:nvGraphicFramePr>
          <p:xfrm>
            <a:off x="5065713" y="2700338"/>
            <a:ext cx="2973387" cy="81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4" name="Equation" r:id="rId8" imgW="1524000" imgH="419100" progId="Equation.3">
                    <p:embed/>
                  </p:oleObj>
                </mc:Choice>
                <mc:Fallback>
                  <p:oleObj name="Equation" r:id="rId8" imgW="15240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065713" y="2700338"/>
                          <a:ext cx="2973387" cy="817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37"/>
          <p:cNvGrpSpPr/>
          <p:nvPr/>
        </p:nvGrpSpPr>
        <p:grpSpPr>
          <a:xfrm>
            <a:off x="701146" y="3552825"/>
            <a:ext cx="7593542" cy="817563"/>
            <a:chOff x="701146" y="3552825"/>
            <a:chExt cx="7593542" cy="817563"/>
          </a:xfrm>
        </p:grpSpPr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6108060"/>
                </p:ext>
              </p:extLst>
            </p:nvPr>
          </p:nvGraphicFramePr>
          <p:xfrm>
            <a:off x="701146" y="3552825"/>
            <a:ext cx="2132013" cy="817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5" name="Equation" r:id="rId10" imgW="1092200" imgH="419100" progId="Equation.3">
                    <p:embed/>
                  </p:oleObj>
                </mc:Choice>
                <mc:Fallback>
                  <p:oleObj name="Equation" r:id="rId10" imgW="10922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01146" y="3552825"/>
                          <a:ext cx="2132013" cy="817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321090"/>
                </p:ext>
              </p:extLst>
            </p:nvPr>
          </p:nvGraphicFramePr>
          <p:xfrm>
            <a:off x="3113816" y="3580962"/>
            <a:ext cx="2536823" cy="7029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6" name="Equation" r:id="rId12" imgW="1473200" imgH="419100" progId="Equation.3">
                    <p:embed/>
                  </p:oleObj>
                </mc:Choice>
                <mc:Fallback>
                  <p:oleObj name="Equation" r:id="rId12" imgW="14732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113816" y="3580962"/>
                          <a:ext cx="2536823" cy="7029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7079437"/>
                </p:ext>
              </p:extLst>
            </p:nvPr>
          </p:nvGraphicFramePr>
          <p:xfrm>
            <a:off x="5845175" y="3567113"/>
            <a:ext cx="2449513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7" name="Equation" r:id="rId14" imgW="1422400" imgH="419100" progId="Equation.3">
                    <p:embed/>
                  </p:oleObj>
                </mc:Choice>
                <mc:Fallback>
                  <p:oleObj name="Equation" r:id="rId14" imgW="14224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845175" y="3567113"/>
                          <a:ext cx="2449513" cy="701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oup 38"/>
          <p:cNvGrpSpPr/>
          <p:nvPr/>
        </p:nvGrpSpPr>
        <p:grpSpPr>
          <a:xfrm>
            <a:off x="688975" y="4628766"/>
            <a:ext cx="4927600" cy="1530734"/>
            <a:chOff x="701146" y="3552825"/>
            <a:chExt cx="4927600" cy="1530734"/>
          </a:xfrm>
        </p:grpSpPr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4433457"/>
                </p:ext>
              </p:extLst>
            </p:nvPr>
          </p:nvGraphicFramePr>
          <p:xfrm>
            <a:off x="701146" y="3552825"/>
            <a:ext cx="2132013" cy="817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8" name="Equation" r:id="rId16" imgW="1092200" imgH="419100" progId="Equation.3">
                    <p:embed/>
                  </p:oleObj>
                </mc:Choice>
                <mc:Fallback>
                  <p:oleObj name="Equation" r:id="rId16" imgW="10922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01146" y="3552825"/>
                          <a:ext cx="2132013" cy="817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01074"/>
                </p:ext>
              </p:extLst>
            </p:nvPr>
          </p:nvGraphicFramePr>
          <p:xfrm>
            <a:off x="3134784" y="3580197"/>
            <a:ext cx="2493962" cy="703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79" name="Equation" r:id="rId18" imgW="1447800" imgH="419100" progId="Equation.3">
                    <p:embed/>
                  </p:oleObj>
                </mc:Choice>
                <mc:Fallback>
                  <p:oleObj name="Equation" r:id="rId18" imgW="14478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134784" y="3580197"/>
                          <a:ext cx="2493962" cy="7032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6203501"/>
                </p:ext>
              </p:extLst>
            </p:nvPr>
          </p:nvGraphicFramePr>
          <p:xfrm>
            <a:off x="3134784" y="4381884"/>
            <a:ext cx="2406650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80" name="Equation" r:id="rId20" imgW="1397000" imgH="419100" progId="Equation.3">
                    <p:embed/>
                  </p:oleObj>
                </mc:Choice>
                <mc:Fallback>
                  <p:oleObj name="Equation" r:id="rId20" imgW="13970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134784" y="4381884"/>
                          <a:ext cx="2406650" cy="701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3058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Supervised Learning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229600" cy="4886325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Machine learning tasks aim to infer functions from </a:t>
            </a:r>
            <a:r>
              <a:rPr lang="en-US" i="1" dirty="0" smtClean="0">
                <a:latin typeface="Times New Roman"/>
                <a:cs typeface="Times New Roman"/>
              </a:rPr>
              <a:t>labeled</a:t>
            </a:r>
            <a:r>
              <a:rPr lang="en-US" dirty="0" smtClean="0">
                <a:latin typeface="Times New Roman"/>
                <a:cs typeface="Times New Roman"/>
              </a:rPr>
              <a:t> training data</a:t>
            </a:r>
            <a:r>
              <a:rPr lang="en-US" baseline="30000" dirty="0" smtClean="0">
                <a:latin typeface="Times New Roman"/>
                <a:cs typeface="Times New Roman"/>
              </a:rPr>
              <a:t>[1]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Classification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Predicts categorical class labels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E.g., is this customer going to buy a mac (Yes/no)?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Prediction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Predicts continuous values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E.g., how much will this customer spend on a computer?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7747000" cy="3651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[1] https://</a:t>
            </a:r>
            <a:r>
              <a:rPr lang="en-US" dirty="0" err="1" smtClean="0">
                <a:solidFill>
                  <a:srgbClr val="000000"/>
                </a:solidFill>
              </a:rPr>
              <a:t>en.wikipedia.org</a:t>
            </a:r>
            <a:r>
              <a:rPr lang="en-US" dirty="0" smtClean="0">
                <a:solidFill>
                  <a:srgbClr val="000000"/>
                </a:solidFill>
              </a:rPr>
              <a:t>/wiki/</a:t>
            </a:r>
            <a:r>
              <a:rPr lang="en-US" dirty="0" err="1" smtClean="0">
                <a:solidFill>
                  <a:srgbClr val="000000"/>
                </a:solidFill>
              </a:rPr>
              <a:t>Supervised_learning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7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Problems in Backpropagation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90</a:t>
            </a:fld>
            <a:endParaRPr lang="en-US"/>
          </a:p>
        </p:txBody>
      </p:sp>
      <p:pic>
        <p:nvPicPr>
          <p:cNvPr id="7" name="Picture 6" descr="n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1" y="2124495"/>
            <a:ext cx="3755693" cy="2542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327" y="4666948"/>
            <a:ext cx="812800" cy="38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Input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0223" y="46669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Hidden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2060" y="46669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Output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6460" y="1962521"/>
            <a:ext cx="4280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S</a:t>
            </a:r>
            <a:r>
              <a:rPr lang="en-US" sz="2800" dirty="0" smtClean="0">
                <a:latin typeface="Times New Roman"/>
                <a:cs typeface="Times New Roman"/>
              </a:rPr>
              <a:t>low in networks with multiple hidden layers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Times New Roman"/>
                <a:cs typeface="Times New Roman"/>
              </a:rPr>
              <a:t>Stuck in poor local optima</a:t>
            </a:r>
          </a:p>
          <a:p>
            <a:pPr marL="285750" indent="-285750">
              <a:buFont typeface="Arial"/>
              <a:buChar char="•"/>
            </a:pPr>
            <a:endParaRPr lang="en-US" sz="28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Times New Roman"/>
                <a:cs typeface="Times New Roman"/>
              </a:rPr>
              <a:t>Overfitting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964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Existing Solutions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For local optima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Use better initialization (e.g., Restricted Boltzmann Machine)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Find better structures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For overfitting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Training with more data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Regularization terms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Reduce the number parameters (e.g., Convolutional Neural Network)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7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Unsupervised Learning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Supervised: training data are labeled</a:t>
            </a:r>
          </a:p>
          <a:p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Unsupervised: training data are not labeled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No measure of success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Heuristic arguments for evaluation 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unsu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75" y="3955408"/>
            <a:ext cx="2436844" cy="24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2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Methods Discussed in This Lecture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Basic clustering algorithms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k-Means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-Medoids</a:t>
            </a:r>
          </a:p>
          <a:p>
            <a:pPr lvl="1"/>
            <a:r>
              <a:rPr lang="en-US" dirty="0" smtClean="0">
                <a:latin typeface="Times New Roman"/>
                <a:cs typeface="Times New Roman"/>
              </a:rPr>
              <a:t>Hierarchical clustering</a:t>
            </a:r>
          </a:p>
          <a:p>
            <a:pPr lvl="1"/>
            <a:endParaRPr lang="en-US" sz="2400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Mixture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Clustering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 Zong</a:t>
            </a:r>
          </a:p>
          <a:p>
            <a:r>
              <a:rPr lang="en-US" dirty="0" smtClean="0"/>
              <a:t>09/16/2015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Cluster Analysis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Grouping a collection of objects into clusters, such that those within cluster are </a:t>
            </a:r>
            <a:r>
              <a:rPr lang="en-U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more closely related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Core problem: distance definition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Intra cluster distance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Inter cluster distance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 descr="cluster-ana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64" y="4534486"/>
            <a:ext cx="5218700" cy="19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Tricky Situations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 descr="trick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67" y="3133271"/>
            <a:ext cx="1782619" cy="1562154"/>
          </a:xfrm>
          <a:prstGeom prst="rect">
            <a:avLst/>
          </a:prstGeom>
        </p:spPr>
      </p:pic>
      <p:pic>
        <p:nvPicPr>
          <p:cNvPr id="7" name="Picture 6" descr="tricky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37" y="1486705"/>
            <a:ext cx="1396999" cy="1339849"/>
          </a:xfrm>
          <a:prstGeom prst="rect">
            <a:avLst/>
          </a:prstGeom>
        </p:spPr>
      </p:pic>
      <p:pic>
        <p:nvPicPr>
          <p:cNvPr id="8" name="Picture 7" descr="tricky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42" y="3133271"/>
            <a:ext cx="1528018" cy="1378943"/>
          </a:xfrm>
          <a:prstGeom prst="rect">
            <a:avLst/>
          </a:prstGeom>
        </p:spPr>
      </p:pic>
      <p:pic>
        <p:nvPicPr>
          <p:cNvPr id="9" name="Picture 8" descr="tricky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98" y="4757732"/>
            <a:ext cx="1585762" cy="147399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68593" y="2092393"/>
            <a:ext cx="779288" cy="303037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68593" y="3673393"/>
            <a:ext cx="779288" cy="303037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68593" y="5369835"/>
            <a:ext cx="779288" cy="303037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96775" y="5209338"/>
            <a:ext cx="271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 perfect method</a:t>
            </a:r>
            <a:endParaRPr lang="en-US" sz="2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912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Distance Measures (1)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Metric function, which satisfies: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Non-negative: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Triangle inequality: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Symmetric:</a:t>
            </a:r>
          </a:p>
          <a:p>
            <a:pPr lvl="1"/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Non-metric function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No Triangle inequality</a:t>
            </a: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No Symmetry</a:t>
            </a:r>
          </a:p>
          <a:p>
            <a:pPr lvl="1"/>
            <a:r>
              <a:rPr lang="en-US" sz="2400" dirty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.g., weighted shortest path in graph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509922"/>
              </p:ext>
            </p:extLst>
          </p:nvPr>
        </p:nvGraphicFramePr>
        <p:xfrm>
          <a:off x="3108890" y="1964754"/>
          <a:ext cx="3440738" cy="37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7" name="Equation" r:id="rId3" imgW="1866900" imgH="203200" progId="Equation.3">
                  <p:embed/>
                </p:oleObj>
              </mc:Choice>
              <mc:Fallback>
                <p:oleObj name="Equation" r:id="rId3" imgW="186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8890" y="1964754"/>
                        <a:ext cx="3440738" cy="37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95653"/>
              </p:ext>
            </p:extLst>
          </p:nvPr>
        </p:nvGraphicFramePr>
        <p:xfrm>
          <a:off x="3770761" y="2403190"/>
          <a:ext cx="27384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8" name="Equation" r:id="rId5" imgW="1485900" imgH="203200" progId="Equation.3">
                  <p:embed/>
                </p:oleObj>
              </mc:Choice>
              <mc:Fallback>
                <p:oleObj name="Equation" r:id="rId5" imgW="148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0761" y="2403190"/>
                        <a:ext cx="2738438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01667"/>
              </p:ext>
            </p:extLst>
          </p:nvPr>
        </p:nvGraphicFramePr>
        <p:xfrm>
          <a:off x="2746259" y="2849563"/>
          <a:ext cx="1801812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9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6259" y="2849563"/>
                        <a:ext cx="1801812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st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22" y="1397000"/>
            <a:ext cx="2065878" cy="2038333"/>
          </a:xfrm>
          <a:prstGeom prst="rect">
            <a:avLst/>
          </a:prstGeom>
        </p:spPr>
      </p:pic>
      <p:pic>
        <p:nvPicPr>
          <p:cNvPr id="9" name="Picture 8" descr="dist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22" y="3549853"/>
            <a:ext cx="1834584" cy="20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9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22238"/>
            <a:ext cx="86360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Distance Measures (2)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47291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Euclidean distance</a:t>
            </a: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Mixture modeling</a:t>
            </a: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Infinity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467ED-18E4-7F4A-815C-79F212989D6C}" type="slidenum">
              <a:rPr lang="en-US" smtClean="0"/>
              <a:t>99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560568"/>
              </p:ext>
            </p:extLst>
          </p:nvPr>
        </p:nvGraphicFramePr>
        <p:xfrm>
          <a:off x="1414261" y="2083557"/>
          <a:ext cx="3142948" cy="1119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1" name="Equation" r:id="rId3" imgW="1384300" imgH="495300" progId="Equation.3">
                  <p:embed/>
                </p:oleObj>
              </mc:Choice>
              <mc:Fallback>
                <p:oleObj name="Equation" r:id="rId3" imgW="13843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4261" y="2083557"/>
                        <a:ext cx="3142948" cy="1119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494947"/>
              </p:ext>
            </p:extLst>
          </p:nvPr>
        </p:nvGraphicFramePr>
        <p:xfrm>
          <a:off x="1414261" y="3778937"/>
          <a:ext cx="2624138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2" name="Equation" r:id="rId5" imgW="1155700" imgH="457200" progId="Equation.3">
                  <p:embed/>
                </p:oleObj>
              </mc:Choice>
              <mc:Fallback>
                <p:oleObj name="Equation" r:id="rId5" imgW="115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4261" y="3778937"/>
                        <a:ext cx="2624138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069061"/>
              </p:ext>
            </p:extLst>
          </p:nvPr>
        </p:nvGraphicFramePr>
        <p:xfrm>
          <a:off x="1414261" y="5724525"/>
          <a:ext cx="28844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3" name="Equation" r:id="rId7" imgW="1270000" imgH="279400" progId="Equation.3">
                  <p:embed/>
                </p:oleObj>
              </mc:Choice>
              <mc:Fallback>
                <p:oleObj name="Equation" r:id="rId7" imgW="127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14261" y="5724525"/>
                        <a:ext cx="2884487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dist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31" y="2202893"/>
            <a:ext cx="4049769" cy="31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0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5168</TotalTime>
  <Words>4498</Words>
  <Application>Microsoft Macintosh PowerPoint</Application>
  <PresentationFormat>On-screen Show (4:3)</PresentationFormat>
  <Paragraphs>1195</Paragraphs>
  <Slides>128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31" baseType="lpstr">
      <vt:lpstr>Office Theme</vt:lpstr>
      <vt:lpstr>Equation</vt:lpstr>
      <vt:lpstr>Microsoft Equation</vt:lpstr>
      <vt:lpstr>Introduction to Machine Learning  -- Bootcamp 2015</vt:lpstr>
      <vt:lpstr>AI Dream</vt:lpstr>
      <vt:lpstr>It’s Hard to Manually Teach Machines </vt:lpstr>
      <vt:lpstr>Machines Learn “Rules” By Themselves </vt:lpstr>
      <vt:lpstr>Roadmap</vt:lpstr>
      <vt:lpstr>Supervised learning</vt:lpstr>
      <vt:lpstr>Are you going to buy a Mac Pro?</vt:lpstr>
      <vt:lpstr>Training Data</vt:lpstr>
      <vt:lpstr>Supervised Learning</vt:lpstr>
      <vt:lpstr>Typical Applications</vt:lpstr>
      <vt:lpstr>Two-Step Process (1)</vt:lpstr>
      <vt:lpstr>Two-Step Process (2)</vt:lpstr>
      <vt:lpstr>Classification/Prediction Methods</vt:lpstr>
      <vt:lpstr>Decision tree and random forest</vt:lpstr>
      <vt:lpstr>Training dataset</vt:lpstr>
      <vt:lpstr>A Decision Tree for “Buy Mac Pro”</vt:lpstr>
      <vt:lpstr>How to Build Decision Trees (1)</vt:lpstr>
      <vt:lpstr>How to Build Decision Trees (2)</vt:lpstr>
      <vt:lpstr>Example for Building Decision Trees</vt:lpstr>
      <vt:lpstr>Attribute Selection: Information Gain (1)</vt:lpstr>
      <vt:lpstr>Attribute Selection: Information Gain (2)</vt:lpstr>
      <vt:lpstr>Example</vt:lpstr>
      <vt:lpstr>Continuous-Valued Attributes</vt:lpstr>
      <vt:lpstr>Attribute Selection: Gain Ratio</vt:lpstr>
      <vt:lpstr>Comparison between Attribute Selection Metrics</vt:lpstr>
      <vt:lpstr>Overfitting in Decision Trees</vt:lpstr>
      <vt:lpstr>From Decision Tree to Random Forest</vt:lpstr>
      <vt:lpstr>Random Forest</vt:lpstr>
      <vt:lpstr>Bootstrap</vt:lpstr>
      <vt:lpstr>Ensemble</vt:lpstr>
      <vt:lpstr>Random Forest Construction</vt:lpstr>
      <vt:lpstr>Random Forest Classification</vt:lpstr>
      <vt:lpstr>Randomness in Random Forest (1)</vt:lpstr>
      <vt:lpstr>Randomness in Random Forest (2)</vt:lpstr>
      <vt:lpstr>Advantages of Random Forest</vt:lpstr>
      <vt:lpstr>Linear Regression and support vector machine</vt:lpstr>
      <vt:lpstr>Motivating Example</vt:lpstr>
      <vt:lpstr>Revisit Supervised Learning</vt:lpstr>
      <vt:lpstr>Linear Regression as Hypothetic Model</vt:lpstr>
      <vt:lpstr>Notations</vt:lpstr>
      <vt:lpstr>How to Choose θ</vt:lpstr>
      <vt:lpstr>Cost function: Square Loss Function</vt:lpstr>
      <vt:lpstr>Cost Function Optimization</vt:lpstr>
      <vt:lpstr>Gradient Descent</vt:lpstr>
      <vt:lpstr>Example</vt:lpstr>
      <vt:lpstr>Gradient Descent: Parameter Update</vt:lpstr>
      <vt:lpstr>Gradient Descent: Learning Ratio α</vt:lpstr>
      <vt:lpstr>Gradient Descent: Convergence</vt:lpstr>
      <vt:lpstr>Gradient Descent Algorithm</vt:lpstr>
      <vt:lpstr>Weakness: Local Minimum</vt:lpstr>
      <vt:lpstr>Gradient Descent in Linear Regression (1)</vt:lpstr>
      <vt:lpstr>Gradient Descent in Linear Regression (2)</vt:lpstr>
      <vt:lpstr>Choice of Optimization Algorithms</vt:lpstr>
      <vt:lpstr>Multi-variable Linear Regression (1)</vt:lpstr>
      <vt:lpstr>Multi-variable Linear Regression (2)</vt:lpstr>
      <vt:lpstr>Gradient Descent for Multi-variable Linear Regression</vt:lpstr>
      <vt:lpstr>Extension: Polynomial regression</vt:lpstr>
      <vt:lpstr>Model Selection: Underfitting</vt:lpstr>
      <vt:lpstr>Model Selection: Overfitting</vt:lpstr>
      <vt:lpstr>How to Address Overfitting</vt:lpstr>
      <vt:lpstr>Linear Regression with Regularization</vt:lpstr>
      <vt:lpstr>Linear Regression: Another Angle</vt:lpstr>
      <vt:lpstr>Linear Regression: Dual form</vt:lpstr>
      <vt:lpstr>Kernel Trick</vt:lpstr>
      <vt:lpstr>Not Linearly Separable</vt:lpstr>
      <vt:lpstr>Feature Space</vt:lpstr>
      <vt:lpstr>Support Vector Machine</vt:lpstr>
      <vt:lpstr>Margin</vt:lpstr>
      <vt:lpstr>Maximum Margin</vt:lpstr>
      <vt:lpstr>Optimization Problem</vt:lpstr>
      <vt:lpstr>Dual Form for SVM</vt:lpstr>
      <vt:lpstr>Why is SVM Effective on High Dimensional Data?</vt:lpstr>
      <vt:lpstr>Logistic regression and neural network</vt:lpstr>
      <vt:lpstr>“One Learning Algorithm” Hypothesis (1)</vt:lpstr>
      <vt:lpstr>“One Learning Algorithm” Hypothesis (2)</vt:lpstr>
      <vt:lpstr>What is Neural Network?</vt:lpstr>
      <vt:lpstr>Perceptron: the Simplest Neural Network</vt:lpstr>
      <vt:lpstr>Activation Functions</vt:lpstr>
      <vt:lpstr>Learn Algorithm for Perceptron</vt:lpstr>
      <vt:lpstr>Non-Linear Classification</vt:lpstr>
      <vt:lpstr>Multi-Layer Networks (1)</vt:lpstr>
      <vt:lpstr>Multi-Layer Networks (2)</vt:lpstr>
      <vt:lpstr>Multi-Layer Networks (3)</vt:lpstr>
      <vt:lpstr>2-Layer Network for XOR function</vt:lpstr>
      <vt:lpstr>Universal Approximation Theorem</vt:lpstr>
      <vt:lpstr>Parameter Estimation</vt:lpstr>
      <vt:lpstr>Optimization Algorithm</vt:lpstr>
      <vt:lpstr>Backpropagation (1)</vt:lpstr>
      <vt:lpstr>Backpropagation (2)</vt:lpstr>
      <vt:lpstr>Problems in Backpropagation</vt:lpstr>
      <vt:lpstr>Existing Solutions</vt:lpstr>
      <vt:lpstr>Unsupervised learning</vt:lpstr>
      <vt:lpstr>Unsupervised Learning</vt:lpstr>
      <vt:lpstr>Methods Discussed in This Lecture</vt:lpstr>
      <vt:lpstr>Basic Clustering algorithms</vt:lpstr>
      <vt:lpstr>Cluster Analysis</vt:lpstr>
      <vt:lpstr>Tricky Situations</vt:lpstr>
      <vt:lpstr>Distance Measures (1)</vt:lpstr>
      <vt:lpstr>Distance Measures (2)</vt:lpstr>
      <vt:lpstr>Intra-Cluster Distance</vt:lpstr>
      <vt:lpstr>k-Means</vt:lpstr>
      <vt:lpstr>k-Means Iterative Optimization</vt:lpstr>
      <vt:lpstr>Example: k-Means</vt:lpstr>
      <vt:lpstr>Comments on k-Means</vt:lpstr>
      <vt:lpstr>k-Medoids</vt:lpstr>
      <vt:lpstr>Hierarchical Clustering (1)</vt:lpstr>
      <vt:lpstr>Hierarchical Clustering (2)</vt:lpstr>
      <vt:lpstr>Hierarchical Clustering (3)</vt:lpstr>
      <vt:lpstr>Calculate the Distance between Clusters</vt:lpstr>
      <vt:lpstr>Basic Clustering Methods</vt:lpstr>
      <vt:lpstr>Mixture modeling</vt:lpstr>
      <vt:lpstr>Probabilistic Models for Analyzing Clustering Data</vt:lpstr>
      <vt:lpstr>Combination of Multiple Probabilistic Distributions</vt:lpstr>
      <vt:lpstr>Generative Process</vt:lpstr>
      <vt:lpstr>Example: Mixture of Two Gaussians</vt:lpstr>
      <vt:lpstr>Parameter Estimation (1)</vt:lpstr>
      <vt:lpstr>Parameter Estimation (2)</vt:lpstr>
      <vt:lpstr>Parameter Estimation with Latent Labels</vt:lpstr>
      <vt:lpstr>EM Algorithm</vt:lpstr>
      <vt:lpstr>General EM Algorithm: Pictorial View</vt:lpstr>
      <vt:lpstr>Gaussian Mixture Example (1)</vt:lpstr>
      <vt:lpstr>Gaussian Mixture Example (2)</vt:lpstr>
      <vt:lpstr>Gaussian Mixture Example (3)</vt:lpstr>
      <vt:lpstr>Gaussian Mixture Example (4)</vt:lpstr>
      <vt:lpstr>Gaussian Mixture Example (5)</vt:lpstr>
      <vt:lpstr>Gaussian Mixture Example (6)</vt:lpstr>
      <vt:lpstr>Gaussian Mixture Example (7)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 -- Bootcamp 2015</dc:title>
  <dc:creator>Bo Zong</dc:creator>
  <cp:lastModifiedBy>Bo Zong</cp:lastModifiedBy>
  <cp:revision>347</cp:revision>
  <dcterms:created xsi:type="dcterms:W3CDTF">2015-09-12T19:15:22Z</dcterms:created>
  <dcterms:modified xsi:type="dcterms:W3CDTF">2015-09-16T09:27:20Z</dcterms:modified>
</cp:coreProperties>
</file>